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8" r:id="rId2"/>
    <p:sldId id="275" r:id="rId3"/>
    <p:sldId id="287" r:id="rId4"/>
    <p:sldId id="286" r:id="rId5"/>
    <p:sldId id="288" r:id="rId6"/>
    <p:sldId id="289" r:id="rId7"/>
    <p:sldId id="290" r:id="rId8"/>
    <p:sldId id="291" r:id="rId9"/>
    <p:sldId id="292" r:id="rId10"/>
    <p:sldId id="293" r:id="rId11"/>
    <p:sldId id="294" r:id="rId12"/>
    <p:sldId id="269" r:id="rId13"/>
  </p:sldIdLst>
  <p:sldSz cx="12192000" cy="6858000"/>
  <p:notesSz cx="6888163" cy="100203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4e96e0cc38d45c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94" autoAdjust="0"/>
  </p:normalViewPr>
  <p:slideViewPr>
    <p:cSldViewPr snapToGrid="0">
      <p:cViewPr varScale="1">
        <p:scale>
          <a:sx n="114" d="100"/>
          <a:sy n="114" d="100"/>
        </p:scale>
        <p:origin x="474" y="102"/>
      </p:cViewPr>
      <p:guideLst>
        <p:guide orient="horz" pos="2160"/>
        <p:guide pos="3840"/>
      </p:guideLst>
    </p:cSldViewPr>
  </p:slideViewPr>
  <p:notesTextViewPr>
    <p:cViewPr>
      <p:scale>
        <a:sx n="3" d="2"/>
        <a:sy n="3" d="2"/>
      </p:scale>
      <p:origin x="0" y="0"/>
    </p:cViewPr>
  </p:notesTextViewPr>
  <p:notesViewPr>
    <p:cSldViewPr snapToGrid="0">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pPr rtl="0"/>
            <a:endParaRPr lang="ru-RU" dirty="0"/>
          </a:p>
        </p:txBody>
      </p:sp>
      <p:sp>
        <p:nvSpPr>
          <p:cNvPr id="3" name="Дата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pPr rtl="0"/>
            <a:fld id="{45780F96-9F63-46DC-89B9-1EB316A4C3F1}" type="datetime1">
              <a:rPr lang="ru-RU" smtClean="0"/>
              <a:t>14.08.2024</a:t>
            </a:fld>
            <a:endParaRPr lang="ru-RU" dirty="0"/>
          </a:p>
        </p:txBody>
      </p:sp>
      <p:sp>
        <p:nvSpPr>
          <p:cNvPr id="4" name="Нижний колонтитул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pPr rtl="0"/>
            <a:endParaRPr lang="ru-RU" dirty="0"/>
          </a:p>
        </p:txBody>
      </p:sp>
      <p:sp>
        <p:nvSpPr>
          <p:cNvPr id="5" name="Номер слайда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pPr rtl="0"/>
            <a:fld id="{B828588A-5C4E-401A-AECC-B6F63A9DE965}" type="slidenum">
              <a:rPr lang="ru-RU" smtClean="0"/>
              <a:t>‹#›</a:t>
            </a:fld>
            <a:endParaRPr lang="ru-RU"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pPr rtl="0"/>
            <a:endParaRPr lang="ru-RU" noProof="0" dirty="0"/>
          </a:p>
        </p:txBody>
      </p:sp>
      <p:sp>
        <p:nvSpPr>
          <p:cNvPr id="3" name="Дата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1B57270-FB13-43BF-B9A8-12255E8CEF6B}" type="datetime1">
              <a:rPr lang="ru-RU" smtClean="0"/>
              <a:pPr/>
              <a:t>14.08.2024</a:t>
            </a:fld>
            <a:endParaRPr lang="ru-RU" dirty="0"/>
          </a:p>
        </p:txBody>
      </p:sp>
      <p:sp>
        <p:nvSpPr>
          <p:cNvPr id="4" name="Образ слайда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pPr rtl="0"/>
            <a:endParaRPr lang="ru-RU" noProof="0" dirty="0"/>
          </a:p>
        </p:txBody>
      </p:sp>
      <p:sp>
        <p:nvSpPr>
          <p:cNvPr id="5" name="Заметки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pPr rtl="0"/>
            <a:endParaRPr lang="ru-RU" noProof="0" dirty="0"/>
          </a:p>
        </p:txBody>
      </p:sp>
      <p:sp>
        <p:nvSpPr>
          <p:cNvPr id="7" name="Номер слайда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pPr rtl="0"/>
            <a:fld id="{77542409-6A04-4DC6-AC3A-D3758287A8F2}" type="slidenum">
              <a:rPr lang="ru-RU" noProof="0" smtClean="0"/>
              <a:t>‹#›</a:t>
            </a:fld>
            <a:endParaRPr lang="ru-RU" noProof="0"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77542409-6A04-4DC6-AC3A-D3758287A8F2}" type="slidenum">
              <a:rPr lang="ru-RU" smtClean="0"/>
              <a:t>1</a:t>
            </a:fld>
            <a:endParaRPr lang="ru-RU" dirty="0"/>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7542409-6A04-4DC6-AC3A-D3758287A8F2}" type="slidenum">
              <a:rPr lang="ru-RU" smtClean="0"/>
              <a:t>10</a:t>
            </a:fld>
            <a:endParaRPr lang="ru-RU" dirty="0"/>
          </a:p>
        </p:txBody>
      </p:sp>
    </p:spTree>
    <p:extLst>
      <p:ext uri="{BB962C8B-B14F-4D97-AF65-F5344CB8AC3E}">
        <p14:creationId xmlns:p14="http://schemas.microsoft.com/office/powerpoint/2010/main" val="36032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7542409-6A04-4DC6-AC3A-D3758287A8F2}" type="slidenum">
              <a:rPr lang="ru-RU" smtClean="0"/>
              <a:t>11</a:t>
            </a:fld>
            <a:endParaRPr lang="ru-RU" dirty="0"/>
          </a:p>
        </p:txBody>
      </p:sp>
    </p:spTree>
    <p:extLst>
      <p:ext uri="{BB962C8B-B14F-4D97-AF65-F5344CB8AC3E}">
        <p14:creationId xmlns:p14="http://schemas.microsoft.com/office/powerpoint/2010/main" val="1387000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7542409-6A04-4DC6-AC3A-D3758287A8F2}" type="slidenum">
              <a:rPr lang="ru-RU" smtClean="0"/>
              <a:t>12</a:t>
            </a:fld>
            <a:endParaRPr lang="ru-RU" dirty="0"/>
          </a:p>
        </p:txBody>
      </p:sp>
    </p:spTree>
    <p:extLst>
      <p:ext uri="{BB962C8B-B14F-4D97-AF65-F5344CB8AC3E}">
        <p14:creationId xmlns:p14="http://schemas.microsoft.com/office/powerpoint/2010/main" val="82936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7542409-6A04-4DC6-AC3A-D3758287A8F2}" type="slidenum">
              <a:rPr lang="ru-RU" smtClean="0"/>
              <a:t>2</a:t>
            </a:fld>
            <a:endParaRPr lang="ru-RU" dirty="0"/>
          </a:p>
        </p:txBody>
      </p:sp>
    </p:spTree>
    <p:extLst>
      <p:ext uri="{BB962C8B-B14F-4D97-AF65-F5344CB8AC3E}">
        <p14:creationId xmlns:p14="http://schemas.microsoft.com/office/powerpoint/2010/main" val="238299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7542409-6A04-4DC6-AC3A-D3758287A8F2}" type="slidenum">
              <a:rPr lang="ru-RU" smtClean="0"/>
              <a:t>3</a:t>
            </a:fld>
            <a:endParaRPr lang="ru-RU" dirty="0"/>
          </a:p>
        </p:txBody>
      </p:sp>
    </p:spTree>
    <p:extLst>
      <p:ext uri="{BB962C8B-B14F-4D97-AF65-F5344CB8AC3E}">
        <p14:creationId xmlns:p14="http://schemas.microsoft.com/office/powerpoint/2010/main" val="108455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7542409-6A04-4DC6-AC3A-D3758287A8F2}" type="slidenum">
              <a:rPr lang="ru-RU" smtClean="0"/>
              <a:t>4</a:t>
            </a:fld>
            <a:endParaRPr lang="ru-RU" dirty="0"/>
          </a:p>
        </p:txBody>
      </p:sp>
    </p:spTree>
    <p:extLst>
      <p:ext uri="{BB962C8B-B14F-4D97-AF65-F5344CB8AC3E}">
        <p14:creationId xmlns:p14="http://schemas.microsoft.com/office/powerpoint/2010/main" val="377930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7542409-6A04-4DC6-AC3A-D3758287A8F2}" type="slidenum">
              <a:rPr lang="ru-RU" smtClean="0"/>
              <a:t>5</a:t>
            </a:fld>
            <a:endParaRPr lang="ru-RU" dirty="0"/>
          </a:p>
        </p:txBody>
      </p:sp>
    </p:spTree>
    <p:extLst>
      <p:ext uri="{BB962C8B-B14F-4D97-AF65-F5344CB8AC3E}">
        <p14:creationId xmlns:p14="http://schemas.microsoft.com/office/powerpoint/2010/main" val="4189632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7542409-6A04-4DC6-AC3A-D3758287A8F2}" type="slidenum">
              <a:rPr lang="ru-RU" smtClean="0"/>
              <a:t>6</a:t>
            </a:fld>
            <a:endParaRPr lang="ru-RU" dirty="0"/>
          </a:p>
        </p:txBody>
      </p:sp>
    </p:spTree>
    <p:extLst>
      <p:ext uri="{BB962C8B-B14F-4D97-AF65-F5344CB8AC3E}">
        <p14:creationId xmlns:p14="http://schemas.microsoft.com/office/powerpoint/2010/main" val="2245232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7542409-6A04-4DC6-AC3A-D3758287A8F2}" type="slidenum">
              <a:rPr lang="ru-RU" smtClean="0"/>
              <a:t>7</a:t>
            </a:fld>
            <a:endParaRPr lang="ru-RU" dirty="0"/>
          </a:p>
        </p:txBody>
      </p:sp>
    </p:spTree>
    <p:extLst>
      <p:ext uri="{BB962C8B-B14F-4D97-AF65-F5344CB8AC3E}">
        <p14:creationId xmlns:p14="http://schemas.microsoft.com/office/powerpoint/2010/main" val="2644862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7542409-6A04-4DC6-AC3A-D3758287A8F2}" type="slidenum">
              <a:rPr lang="ru-RU" smtClean="0"/>
              <a:t>8</a:t>
            </a:fld>
            <a:endParaRPr lang="ru-RU" dirty="0"/>
          </a:p>
        </p:txBody>
      </p:sp>
    </p:spTree>
    <p:extLst>
      <p:ext uri="{BB962C8B-B14F-4D97-AF65-F5344CB8AC3E}">
        <p14:creationId xmlns:p14="http://schemas.microsoft.com/office/powerpoint/2010/main" val="1398596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7542409-6A04-4DC6-AC3A-D3758287A8F2}" type="slidenum">
              <a:rPr lang="ru-RU" smtClean="0"/>
              <a:t>9</a:t>
            </a:fld>
            <a:endParaRPr lang="ru-RU" dirty="0"/>
          </a:p>
        </p:txBody>
      </p:sp>
    </p:spTree>
    <p:extLst>
      <p:ext uri="{BB962C8B-B14F-4D97-AF65-F5344CB8AC3E}">
        <p14:creationId xmlns:p14="http://schemas.microsoft.com/office/powerpoint/2010/main" val="2489849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Прямоугольник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ctrTitle"/>
          </p:nvPr>
        </p:nvSpPr>
        <p:spPr>
          <a:xfrm>
            <a:off x="1751777" y="3019706"/>
            <a:ext cx="4846320" cy="2387600"/>
          </a:xfrm>
        </p:spPr>
        <p:txBody>
          <a:bodyPr rtlCol="0" anchor="b">
            <a:normAutofit/>
          </a:bodyPr>
          <a:lstStyle>
            <a:lvl1pPr algn="l">
              <a:lnSpc>
                <a:spcPct val="90000"/>
              </a:lnSpc>
              <a:defRPr sz="4800">
                <a:solidFill>
                  <a:schemeClr val="bg1"/>
                </a:solidFill>
              </a:defRPr>
            </a:lvl1pPr>
          </a:lstStyle>
          <a:p>
            <a:pPr rtl="0"/>
            <a:r>
              <a:rPr lang="ru-RU" noProof="0"/>
              <a:t>Образец заголовка</a:t>
            </a:r>
            <a:endParaRPr lang="ru-RU" noProof="0" dirty="0"/>
          </a:p>
        </p:txBody>
      </p:sp>
      <p:sp>
        <p:nvSpPr>
          <p:cNvPr id="3" name="Подзаголовок 2"/>
          <p:cNvSpPr>
            <a:spLocks noGrp="1"/>
          </p:cNvSpPr>
          <p:nvPr>
            <p:ph type="subTitle" idx="1"/>
          </p:nvPr>
        </p:nvSpPr>
        <p:spPr>
          <a:xfrm>
            <a:off x="1751777" y="5381894"/>
            <a:ext cx="4846320" cy="448056"/>
          </a:xfrm>
        </p:spPr>
        <p:txBody>
          <a:bodyPr rtlCol="0">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pic>
        <p:nvPicPr>
          <p:cNvPr id="8" name="Рисунок 7" descr="Пышные белые облака в синем небе"/>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Рисунок 9" descr="Росток крупным планом"/>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Рисунок 10" descr="Волны"/>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Вертикальный текст 2"/>
          <p:cNvSpPr>
            <a:spLocks noGrp="1"/>
          </p:cNvSpPr>
          <p:nvPr>
            <p:ph type="body" orient="vert" idx="1"/>
          </p:nvPr>
        </p:nvSpPr>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6" name="Номер слайда 5"/>
          <p:cNvSpPr>
            <a:spLocks noGrp="1"/>
          </p:cNvSpPr>
          <p:nvPr>
            <p:ph type="sldNum" sz="quarter" idx="12"/>
          </p:nvPr>
        </p:nvSpPr>
        <p:spPr/>
        <p:txBody>
          <a:bodyPr rtlCol="0"/>
          <a:lstStyle/>
          <a:p>
            <a:pPr rtl="0"/>
            <a:fld id="{9CD8D479-8942-46E8-A226-A4E01F7A105C}" type="slidenum">
              <a:rPr lang="ru-RU" noProof="0" smtClean="0"/>
              <a:t>‹#›</a:t>
            </a:fld>
            <a:endParaRPr lang="ru-RU" noProof="0" dirty="0"/>
          </a:p>
        </p:txBody>
      </p:sp>
      <p:sp>
        <p:nvSpPr>
          <p:cNvPr id="4" name="Дата 3"/>
          <p:cNvSpPr>
            <a:spLocks noGrp="1"/>
          </p:cNvSpPr>
          <p:nvPr>
            <p:ph type="dt" sz="half" idx="10"/>
          </p:nvPr>
        </p:nvSpPr>
        <p:spPr/>
        <p:txBody>
          <a:bodyPr rtlCol="0"/>
          <a:lstStyle/>
          <a:p>
            <a:pPr rtl="0"/>
            <a:fld id="{18F943B5-716B-4E60-AC51-C0D60AE27CA9}" type="datetime1">
              <a:rPr lang="ru-RU" noProof="0" smtClean="0"/>
              <a:t>14.08.2024</a:t>
            </a:fld>
            <a:endParaRPr lang="ru-RU" noProof="0" dirty="0"/>
          </a:p>
        </p:txBody>
      </p:sp>
      <p:sp>
        <p:nvSpPr>
          <p:cNvPr id="7" name="Нижний колонтитул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ru"/>
              <a:t>Добавить нижний колонтитул</a:t>
            </a:r>
            <a:endParaRPr lang="en-US" dirty="0"/>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190500"/>
            <a:ext cx="2057400" cy="5986463"/>
          </a:xfrm>
        </p:spPr>
        <p:txBody>
          <a:bodyPr vert="eaVert" rtlCol="0"/>
          <a:lstStyle/>
          <a:p>
            <a:pPr rtl="0"/>
            <a:r>
              <a:rPr lang="ru-RU" noProof="0"/>
              <a:t>Образец заголовка</a:t>
            </a:r>
            <a:endParaRPr lang="ru-RU" noProof="0" dirty="0"/>
          </a:p>
        </p:txBody>
      </p:sp>
      <p:sp>
        <p:nvSpPr>
          <p:cNvPr id="3" name="Вертикальный текст 2"/>
          <p:cNvSpPr>
            <a:spLocks noGrp="1"/>
          </p:cNvSpPr>
          <p:nvPr>
            <p:ph type="body" orient="vert" idx="1"/>
          </p:nvPr>
        </p:nvSpPr>
        <p:spPr>
          <a:xfrm>
            <a:off x="838200" y="190500"/>
            <a:ext cx="7734300" cy="5986463"/>
          </a:xfrm>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6" name="Номер слайда 5"/>
          <p:cNvSpPr>
            <a:spLocks noGrp="1"/>
          </p:cNvSpPr>
          <p:nvPr>
            <p:ph type="sldNum" sz="quarter" idx="12"/>
          </p:nvPr>
        </p:nvSpPr>
        <p:spPr/>
        <p:txBody>
          <a:bodyPr rtlCol="0"/>
          <a:lstStyle/>
          <a:p>
            <a:pPr rtl="0"/>
            <a:fld id="{9CD8D479-8942-46E8-A226-A4E01F7A105C}" type="slidenum">
              <a:rPr lang="ru-RU" noProof="0" smtClean="0"/>
              <a:t>‹#›</a:t>
            </a:fld>
            <a:endParaRPr lang="ru-RU" noProof="0" dirty="0"/>
          </a:p>
        </p:txBody>
      </p:sp>
      <p:sp>
        <p:nvSpPr>
          <p:cNvPr id="4" name="Дата 3"/>
          <p:cNvSpPr>
            <a:spLocks noGrp="1"/>
          </p:cNvSpPr>
          <p:nvPr>
            <p:ph type="dt" sz="half" idx="10"/>
          </p:nvPr>
        </p:nvSpPr>
        <p:spPr/>
        <p:txBody>
          <a:bodyPr rtlCol="0"/>
          <a:lstStyle/>
          <a:p>
            <a:pPr rtl="0"/>
            <a:fld id="{C4721154-E9C7-4390-942A-E75CA2BFED42}" type="datetime1">
              <a:rPr lang="ru-RU" noProof="0" smtClean="0"/>
              <a:t>14.08.2024</a:t>
            </a:fld>
            <a:endParaRPr lang="ru-RU" noProof="0" dirty="0"/>
          </a:p>
        </p:txBody>
      </p:sp>
      <p:sp>
        <p:nvSpPr>
          <p:cNvPr id="7" name="Нижний колонтитул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ru"/>
              <a:t>Добавить нижний колонтитул</a:t>
            </a:r>
            <a:endParaRPr lang="en-US" dirty="0"/>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idx="1"/>
          </p:nvPr>
        </p:nvSpPr>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6" name="Номер слайда 5"/>
          <p:cNvSpPr>
            <a:spLocks noGrp="1"/>
          </p:cNvSpPr>
          <p:nvPr>
            <p:ph type="sldNum" sz="quarter" idx="12"/>
          </p:nvPr>
        </p:nvSpPr>
        <p:spPr/>
        <p:txBody>
          <a:bodyPr rtlCol="0"/>
          <a:lstStyle/>
          <a:p>
            <a:pPr rtl="0"/>
            <a:fld id="{9CD8D479-8942-46E8-A226-A4E01F7A105C}" type="slidenum">
              <a:rPr lang="ru-RU" noProof="0" smtClean="0"/>
              <a:t>‹#›</a:t>
            </a:fld>
            <a:endParaRPr lang="ru-RU" noProof="0" dirty="0"/>
          </a:p>
        </p:txBody>
      </p:sp>
      <p:sp>
        <p:nvSpPr>
          <p:cNvPr id="4" name="Дата 3"/>
          <p:cNvSpPr>
            <a:spLocks noGrp="1"/>
          </p:cNvSpPr>
          <p:nvPr>
            <p:ph type="dt" sz="half" idx="10"/>
          </p:nvPr>
        </p:nvSpPr>
        <p:spPr/>
        <p:txBody>
          <a:bodyPr rtlCol="0"/>
          <a:lstStyle/>
          <a:p>
            <a:pPr rtl="0"/>
            <a:fld id="{20163828-5280-4472-A4D7-66218A81EFE5}" type="datetime1">
              <a:rPr lang="ru-RU" noProof="0" smtClean="0"/>
              <a:t>14.08.2024</a:t>
            </a:fld>
            <a:endParaRPr lang="ru-RU" noProof="0" dirty="0"/>
          </a:p>
        </p:txBody>
      </p:sp>
      <p:sp>
        <p:nvSpPr>
          <p:cNvPr id="7" name="Нижний колонтитул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ru"/>
              <a:t>Добавить нижний колонтитул</a:t>
            </a:r>
            <a:endParaRPr lang="en-US" dirty="0"/>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Прямоугольник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title"/>
          </p:nvPr>
        </p:nvSpPr>
        <p:spPr>
          <a:xfrm>
            <a:off x="1751777" y="2263913"/>
            <a:ext cx="6949440" cy="3143393"/>
          </a:xfrm>
        </p:spPr>
        <p:txBody>
          <a:bodyPr rtlCol="0" anchor="b"/>
          <a:lstStyle>
            <a:lvl1pPr>
              <a:defRPr sz="6000">
                <a:solidFill>
                  <a:schemeClr val="bg1"/>
                </a:solidFill>
              </a:defRPr>
            </a:lvl1pPr>
          </a:lstStyle>
          <a:p>
            <a:pPr rtl="0"/>
            <a:r>
              <a:rPr lang="ru-RU" noProof="0"/>
              <a:t>Образец заголовка</a:t>
            </a:r>
            <a:endParaRPr lang="ru-RU" noProof="0" dirty="0"/>
          </a:p>
        </p:txBody>
      </p:sp>
      <p:sp>
        <p:nvSpPr>
          <p:cNvPr id="3" name="Замещающий текст 2"/>
          <p:cNvSpPr>
            <a:spLocks noGrp="1"/>
          </p:cNvSpPr>
          <p:nvPr>
            <p:ph type="body" idx="1"/>
          </p:nvPr>
        </p:nvSpPr>
        <p:spPr>
          <a:xfrm>
            <a:off x="1751777" y="5381893"/>
            <a:ext cx="6949440" cy="449523"/>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ru-RU" noProof="0"/>
              <a:t>Образец текста</a:t>
            </a:r>
          </a:p>
        </p:txBody>
      </p:sp>
      <p:pic>
        <p:nvPicPr>
          <p:cNvPr id="11" name="Рисунок 10" descr="Зеленая трава крупным планом"/>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Рисунок 8" descr="Волны"/>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sz="half" idx="1"/>
          </p:nvPr>
        </p:nvSpPr>
        <p:spPr>
          <a:xfrm>
            <a:off x="1409700" y="1556281"/>
            <a:ext cx="4610099"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Объект 3"/>
          <p:cNvSpPr>
            <a:spLocks noGrp="1"/>
          </p:cNvSpPr>
          <p:nvPr>
            <p:ph sz="half" idx="2"/>
          </p:nvPr>
        </p:nvSpPr>
        <p:spPr>
          <a:xfrm>
            <a:off x="6172200" y="1556281"/>
            <a:ext cx="4609775"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Номер слайда 6"/>
          <p:cNvSpPr>
            <a:spLocks noGrp="1"/>
          </p:cNvSpPr>
          <p:nvPr>
            <p:ph type="sldNum" sz="quarter" idx="12"/>
          </p:nvPr>
        </p:nvSpPr>
        <p:spPr/>
        <p:txBody>
          <a:bodyPr rtlCol="0"/>
          <a:lstStyle/>
          <a:p>
            <a:pPr rtl="0"/>
            <a:fld id="{9CD8D479-8942-46E8-A226-A4E01F7A105C}" type="slidenum">
              <a:rPr lang="ru-RU" noProof="0" smtClean="0"/>
              <a:t>‹#›</a:t>
            </a:fld>
            <a:endParaRPr lang="ru-RU" noProof="0" dirty="0"/>
          </a:p>
        </p:txBody>
      </p:sp>
      <p:sp>
        <p:nvSpPr>
          <p:cNvPr id="5" name="Дата 4"/>
          <p:cNvSpPr>
            <a:spLocks noGrp="1"/>
          </p:cNvSpPr>
          <p:nvPr>
            <p:ph type="dt" sz="half" idx="10"/>
          </p:nvPr>
        </p:nvSpPr>
        <p:spPr/>
        <p:txBody>
          <a:bodyPr rtlCol="0"/>
          <a:lstStyle/>
          <a:p>
            <a:pPr rtl="0"/>
            <a:fld id="{34E2717A-72BC-4AC8-8921-DA2D072E37AE}" type="datetime1">
              <a:rPr lang="ru-RU" noProof="0" smtClean="0"/>
              <a:t>14.08.2024</a:t>
            </a:fld>
            <a:endParaRPr lang="ru-RU" noProof="0" dirty="0"/>
          </a:p>
        </p:txBody>
      </p:sp>
      <p:sp>
        <p:nvSpPr>
          <p:cNvPr id="8" name="Нижний колонтитул 5"/>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ru"/>
              <a:t>Добавить нижний колонтитул</a:t>
            </a:r>
            <a:endParaRPr lang="en-US" dirty="0"/>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Текст 2"/>
          <p:cNvSpPr>
            <a:spLocks noGrp="1"/>
          </p:cNvSpPr>
          <p:nvPr>
            <p:ph type="body" idx="1"/>
          </p:nvPr>
        </p:nvSpPr>
        <p:spPr>
          <a:xfrm>
            <a:off x="1409699" y="1554480"/>
            <a:ext cx="4608576"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1409699" y="2434147"/>
            <a:ext cx="4608576"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Замещающий текст 4"/>
          <p:cNvSpPr>
            <a:spLocks noGrp="1"/>
          </p:cNvSpPr>
          <p:nvPr>
            <p:ph type="body" sz="quarter" idx="3"/>
          </p:nvPr>
        </p:nvSpPr>
        <p:spPr>
          <a:xfrm>
            <a:off x="6172200" y="1554480"/>
            <a:ext cx="4610100"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p:cNvSpPr>
            <a:spLocks noGrp="1"/>
          </p:cNvSpPr>
          <p:nvPr>
            <p:ph sz="quarter" idx="4"/>
          </p:nvPr>
        </p:nvSpPr>
        <p:spPr>
          <a:xfrm>
            <a:off x="6172200" y="2434147"/>
            <a:ext cx="4610100"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9" name="Номер слайда 8"/>
          <p:cNvSpPr>
            <a:spLocks noGrp="1"/>
          </p:cNvSpPr>
          <p:nvPr>
            <p:ph type="sldNum" sz="quarter" idx="12"/>
          </p:nvPr>
        </p:nvSpPr>
        <p:spPr/>
        <p:txBody>
          <a:bodyPr rtlCol="0"/>
          <a:lstStyle/>
          <a:p>
            <a:pPr rtl="0"/>
            <a:fld id="{9CD8D479-8942-46E8-A226-A4E01F7A105C}" type="slidenum">
              <a:rPr lang="ru-RU" noProof="0" smtClean="0"/>
              <a:t>‹#›</a:t>
            </a:fld>
            <a:endParaRPr lang="ru-RU" noProof="0" dirty="0"/>
          </a:p>
        </p:txBody>
      </p:sp>
      <p:sp>
        <p:nvSpPr>
          <p:cNvPr id="7" name="Дата 6"/>
          <p:cNvSpPr>
            <a:spLocks noGrp="1"/>
          </p:cNvSpPr>
          <p:nvPr>
            <p:ph type="dt" sz="half" idx="10"/>
          </p:nvPr>
        </p:nvSpPr>
        <p:spPr/>
        <p:txBody>
          <a:bodyPr rtlCol="0"/>
          <a:lstStyle/>
          <a:p>
            <a:pPr rtl="0"/>
            <a:fld id="{3BD81B4D-E892-4FC6-934E-40A30BFB461C}" type="datetime1">
              <a:rPr lang="ru-RU" noProof="0" smtClean="0"/>
              <a:t>14.08.2024</a:t>
            </a:fld>
            <a:endParaRPr lang="ru-RU" noProof="0" dirty="0"/>
          </a:p>
        </p:txBody>
      </p:sp>
      <p:sp>
        <p:nvSpPr>
          <p:cNvPr id="10" name="Нижний колонтитул 7"/>
          <p:cNvSpPr>
            <a:spLocks noGrp="1"/>
          </p:cNvSpPr>
          <p:nvPr>
            <p:ph type="ftr" sz="quarter" idx="1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ru"/>
              <a:t>Добавить нижний колонтитул</a:t>
            </a:r>
            <a:endParaRPr lang="en-US" dirty="0"/>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5" name="Номер слайда 4"/>
          <p:cNvSpPr>
            <a:spLocks noGrp="1"/>
          </p:cNvSpPr>
          <p:nvPr>
            <p:ph type="sldNum" sz="quarter" idx="12"/>
          </p:nvPr>
        </p:nvSpPr>
        <p:spPr/>
        <p:txBody>
          <a:bodyPr rtlCol="0"/>
          <a:lstStyle/>
          <a:p>
            <a:pPr rtl="0"/>
            <a:fld id="{9CD8D479-8942-46E8-A226-A4E01F7A105C}" type="slidenum">
              <a:rPr lang="ru-RU" noProof="0" smtClean="0"/>
              <a:t>‹#›</a:t>
            </a:fld>
            <a:endParaRPr lang="ru-RU" noProof="0" dirty="0"/>
          </a:p>
        </p:txBody>
      </p:sp>
      <p:sp>
        <p:nvSpPr>
          <p:cNvPr id="3" name="Дата 2"/>
          <p:cNvSpPr>
            <a:spLocks noGrp="1"/>
          </p:cNvSpPr>
          <p:nvPr>
            <p:ph type="dt" sz="half" idx="10"/>
          </p:nvPr>
        </p:nvSpPr>
        <p:spPr/>
        <p:txBody>
          <a:bodyPr rtlCol="0"/>
          <a:lstStyle/>
          <a:p>
            <a:pPr rtl="0"/>
            <a:fld id="{21333FBD-FBEF-4B57-B8DC-4234BE1A264A}" type="datetime1">
              <a:rPr lang="ru-RU" noProof="0" smtClean="0"/>
              <a:t>14.08.2024</a:t>
            </a:fld>
            <a:endParaRPr lang="ru-RU" noProof="0" dirty="0"/>
          </a:p>
        </p:txBody>
      </p:sp>
      <p:sp>
        <p:nvSpPr>
          <p:cNvPr id="6" name="Нижний колонтитул 3"/>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ru" dirty="0"/>
              <a:t>Добавить нижний колонтитул</a:t>
            </a:r>
            <a:endParaRPr lang="en-US" dirty="0"/>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rtlCol="0"/>
          <a:lstStyle/>
          <a:p>
            <a:pPr rtl="0"/>
            <a:fld id="{9CD8D479-8942-46E8-A226-A4E01F7A105C}" type="slidenum">
              <a:rPr lang="ru-RU" noProof="0" smtClean="0"/>
              <a:t>‹#›</a:t>
            </a:fld>
            <a:endParaRPr lang="ru-RU" noProof="0" dirty="0"/>
          </a:p>
        </p:txBody>
      </p:sp>
      <p:sp>
        <p:nvSpPr>
          <p:cNvPr id="2" name="Дата 1"/>
          <p:cNvSpPr>
            <a:spLocks noGrp="1"/>
          </p:cNvSpPr>
          <p:nvPr>
            <p:ph type="dt" sz="half" idx="10"/>
          </p:nvPr>
        </p:nvSpPr>
        <p:spPr/>
        <p:txBody>
          <a:bodyPr rtlCol="0"/>
          <a:lstStyle/>
          <a:p>
            <a:pPr rtl="0"/>
            <a:fld id="{1F4CB2CC-35F0-48D8-B42B-98E8C2903E26}" type="datetime1">
              <a:rPr lang="ru-RU" noProof="0" smtClean="0"/>
              <a:t>14.08.2024</a:t>
            </a:fld>
            <a:endParaRPr lang="ru-RU" noProof="0" dirty="0"/>
          </a:p>
        </p:txBody>
      </p:sp>
      <p:sp>
        <p:nvSpPr>
          <p:cNvPr id="5" name="Нижний колонтитул 2"/>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ru"/>
              <a:t>Добавить нижний колонтитул</a:t>
            </a:r>
            <a:endParaRPr lang="en-US" dirty="0"/>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82434" y="919616"/>
            <a:ext cx="4155622" cy="2532888"/>
          </a:xfrm>
        </p:spPr>
        <p:txBody>
          <a:bodyPr rtlCol="0" anchor="b"/>
          <a:lstStyle>
            <a:lvl1pPr>
              <a:defRPr sz="3200"/>
            </a:lvl1pPr>
          </a:lstStyle>
          <a:p>
            <a:pPr rtl="0"/>
            <a:r>
              <a:rPr lang="ru-RU" noProof="0"/>
              <a:t>Образец заголовка</a:t>
            </a:r>
            <a:endParaRPr lang="ru-RU" noProof="0" dirty="0"/>
          </a:p>
        </p:txBody>
      </p:sp>
      <p:sp>
        <p:nvSpPr>
          <p:cNvPr id="3" name="Объект 2"/>
          <p:cNvSpPr>
            <a:spLocks noGrp="1"/>
          </p:cNvSpPr>
          <p:nvPr>
            <p:ph idx="1"/>
          </p:nvPr>
        </p:nvSpPr>
        <p:spPr>
          <a:xfrm>
            <a:off x="1409699" y="915923"/>
            <a:ext cx="5216979" cy="5065776"/>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Замещающий текст 3"/>
          <p:cNvSpPr>
            <a:spLocks noGrp="1"/>
          </p:cNvSpPr>
          <p:nvPr>
            <p:ph type="body" sz="half" idx="2"/>
          </p:nvPr>
        </p:nvSpPr>
        <p:spPr>
          <a:xfrm>
            <a:off x="6682434" y="3502152"/>
            <a:ext cx="4155622" cy="2479548"/>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7" name="Номер слайда 6"/>
          <p:cNvSpPr>
            <a:spLocks noGrp="1"/>
          </p:cNvSpPr>
          <p:nvPr>
            <p:ph type="sldNum" sz="quarter" idx="12"/>
          </p:nvPr>
        </p:nvSpPr>
        <p:spPr/>
        <p:txBody>
          <a:bodyPr rtlCol="0"/>
          <a:lstStyle/>
          <a:p>
            <a:pPr rtl="0"/>
            <a:fld id="{9CD8D479-8942-46E8-A226-A4E01F7A105C}" type="slidenum">
              <a:rPr lang="ru-RU" noProof="0" smtClean="0"/>
              <a:t>‹#›</a:t>
            </a:fld>
            <a:endParaRPr lang="ru-RU" noProof="0" dirty="0"/>
          </a:p>
        </p:txBody>
      </p:sp>
      <p:sp>
        <p:nvSpPr>
          <p:cNvPr id="5" name="Дата 4"/>
          <p:cNvSpPr>
            <a:spLocks noGrp="1"/>
          </p:cNvSpPr>
          <p:nvPr>
            <p:ph type="dt" sz="half" idx="10"/>
          </p:nvPr>
        </p:nvSpPr>
        <p:spPr/>
        <p:txBody>
          <a:bodyPr rtlCol="0"/>
          <a:lstStyle/>
          <a:p>
            <a:pPr rtl="0"/>
            <a:fld id="{32B0F11E-5037-405E-8E2B-0466DD3BFAB3}" type="datetime1">
              <a:rPr lang="ru-RU" noProof="0" smtClean="0"/>
              <a:t>14.08.2024</a:t>
            </a:fld>
            <a:endParaRPr lang="ru-RU" noProof="0" dirty="0"/>
          </a:p>
        </p:txBody>
      </p:sp>
      <p:sp>
        <p:nvSpPr>
          <p:cNvPr id="8" name="Нижний колонтитул 5"/>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ru"/>
              <a:t>Добавить нижний колонтитул</a:t>
            </a:r>
            <a:endParaRPr lang="en-US" dirty="0"/>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82435" y="919616"/>
            <a:ext cx="4155622" cy="2532888"/>
          </a:xfrm>
        </p:spPr>
        <p:txBody>
          <a:bodyPr rtlCol="0" anchor="b"/>
          <a:lstStyle>
            <a:lvl1pPr>
              <a:defRPr sz="3200"/>
            </a:lvl1pPr>
          </a:lstStyle>
          <a:p>
            <a:pPr rtl="0"/>
            <a:r>
              <a:rPr lang="ru-RU" noProof="0"/>
              <a:t>Образец заголовка</a:t>
            </a:r>
            <a:endParaRPr lang="ru-RU" noProof="0"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0" y="915923"/>
            <a:ext cx="6626677"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endParaRPr lang="ru-RU" noProof="0" dirty="0"/>
          </a:p>
        </p:txBody>
      </p:sp>
      <p:sp>
        <p:nvSpPr>
          <p:cNvPr id="4" name="Замещающий текст 3"/>
          <p:cNvSpPr>
            <a:spLocks noGrp="1"/>
          </p:cNvSpPr>
          <p:nvPr>
            <p:ph type="body" sz="half" idx="2"/>
          </p:nvPr>
        </p:nvSpPr>
        <p:spPr>
          <a:xfrm>
            <a:off x="6682435" y="3502152"/>
            <a:ext cx="4155622" cy="2479547"/>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7" name="Номер слайда 6"/>
          <p:cNvSpPr>
            <a:spLocks noGrp="1"/>
          </p:cNvSpPr>
          <p:nvPr>
            <p:ph type="sldNum" sz="quarter" idx="12"/>
          </p:nvPr>
        </p:nvSpPr>
        <p:spPr/>
        <p:txBody>
          <a:bodyPr rtlCol="0"/>
          <a:lstStyle/>
          <a:p>
            <a:pPr rtl="0"/>
            <a:fld id="{9CD8D479-8942-46E8-A226-A4E01F7A105C}" type="slidenum">
              <a:rPr lang="ru-RU" noProof="0" smtClean="0"/>
              <a:t>‹#›</a:t>
            </a:fld>
            <a:endParaRPr lang="ru-RU" noProof="0" dirty="0"/>
          </a:p>
        </p:txBody>
      </p:sp>
      <p:sp>
        <p:nvSpPr>
          <p:cNvPr id="5" name="Дата 4"/>
          <p:cNvSpPr>
            <a:spLocks noGrp="1"/>
          </p:cNvSpPr>
          <p:nvPr>
            <p:ph type="dt" sz="half" idx="10"/>
          </p:nvPr>
        </p:nvSpPr>
        <p:spPr/>
        <p:txBody>
          <a:bodyPr rtlCol="0"/>
          <a:lstStyle/>
          <a:p>
            <a:pPr rtl="0"/>
            <a:fld id="{1C13596A-5853-4CC6-8C35-05CA99C740A6}" type="datetime1">
              <a:rPr lang="ru-RU" noProof="0" smtClean="0"/>
              <a:t>14.08.2024</a:t>
            </a:fld>
            <a:endParaRPr lang="ru-RU" noProof="0" dirty="0"/>
          </a:p>
        </p:txBody>
      </p:sp>
      <p:sp>
        <p:nvSpPr>
          <p:cNvPr id="8" name="Нижний колонтитул 5"/>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ru"/>
              <a:t>Добавить нижний колонтитул</a:t>
            </a:r>
            <a:endParaRPr lang="en-US" dirty="0"/>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accent1">
                  <a:lumMod val="75000"/>
                </a:schemeClr>
              </a:solidFill>
            </a:endParaRPr>
          </a:p>
        </p:txBody>
      </p:sp>
      <p:sp>
        <p:nvSpPr>
          <p:cNvPr id="2" name="Заголовок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pPr rtl="0"/>
            <a:r>
              <a:rPr lang="ru-RU" noProof="0" dirty="0"/>
              <a:t>Образец заголовка</a:t>
            </a:r>
          </a:p>
        </p:txBody>
      </p:sp>
      <p:sp>
        <p:nvSpPr>
          <p:cNvPr id="3" name="Замещающий текст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омер слайда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9CD8D479-8942-46E8-A226-A4E01F7A105C}" type="slidenum">
              <a:rPr lang="ru-RU" noProof="0" smtClean="0"/>
              <a:pPr/>
              <a:t>‹#›</a:t>
            </a:fld>
            <a:endParaRPr lang="ru-RU" noProof="0" dirty="0"/>
          </a:p>
        </p:txBody>
      </p:sp>
      <p:sp>
        <p:nvSpPr>
          <p:cNvPr id="4" name="Дата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51B4E433-1349-4167-9370-08225F16CED3}" type="datetime1">
              <a:rPr lang="ru-RU" noProof="0" smtClean="0"/>
              <a:t>14.08.2024</a:t>
            </a:fld>
            <a:endParaRPr lang="ru-RU" noProof="0" dirty="0"/>
          </a:p>
        </p:txBody>
      </p:sp>
      <p:sp>
        <p:nvSpPr>
          <p:cNvPr id="12" name="Нижний колонтитул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ru"/>
              <a:t>Добавить нижний колонтитул</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noAutofit/>
          </a:bodyPr>
          <a:lstStyle/>
          <a:p>
            <a:pPr rtl="0"/>
            <a:r>
              <a:rPr lang="uk-UA" sz="4000" dirty="0">
                <a:ea typeface="Calibri" panose="020F0502020204030204" pitchFamily="34" charset="0"/>
              </a:rPr>
              <a:t>С</a:t>
            </a:r>
            <a:r>
              <a:rPr lang="uk-UA" sz="4000" dirty="0">
                <a:effectLst/>
                <a:ea typeface="Calibri" panose="020F0502020204030204" pitchFamily="34" charset="0"/>
              </a:rPr>
              <a:t>пільний захід із спеціально уповноваженим суб’єктом у сфері протидії корупції щодо запобігання корупції</a:t>
            </a:r>
            <a:endParaRPr lang="ru-RU" sz="4000" dirty="0"/>
          </a:p>
        </p:txBody>
      </p:sp>
      <p:sp>
        <p:nvSpPr>
          <p:cNvPr id="3" name="Подзаголовок 2"/>
          <p:cNvSpPr>
            <a:spLocks noGrp="1"/>
          </p:cNvSpPr>
          <p:nvPr>
            <p:ph type="subTitle" idx="1"/>
          </p:nvPr>
        </p:nvSpPr>
        <p:spPr>
          <a:xfrm>
            <a:off x="1617133" y="5381894"/>
            <a:ext cx="4980964" cy="448056"/>
          </a:xfrm>
        </p:spPr>
        <p:txBody>
          <a:bodyPr rtlCol="0">
            <a:noAutofit/>
          </a:bodyPr>
          <a:lstStyle/>
          <a:p>
            <a:pPr rtl="0"/>
            <a:r>
              <a:rPr lang="ru-RU" sz="1600" dirty="0"/>
              <a:t>ДЕРЖАВНА ЕКОЛОГІЧНА ІНСПЕКЦІЯ ЦЕНТРАЛЬНОГО ОКРУГУ</a:t>
            </a:r>
          </a:p>
        </p:txBody>
      </p:sp>
      <p:pic>
        <p:nvPicPr>
          <p:cNvPr id="5" name="Рисунок 4">
            <a:extLst>
              <a:ext uri="{FF2B5EF4-FFF2-40B4-BE49-F238E27FC236}">
                <a16:creationId xmlns:a16="http://schemas.microsoft.com/office/drawing/2014/main" id="{80FB27DB-D51A-4326-AA54-E7E46B94D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533" y="2057400"/>
            <a:ext cx="5469467" cy="3877733"/>
          </a:xfrm>
          <a:prstGeom prst="rect">
            <a:avLst/>
          </a:prstGeom>
        </p:spPr>
      </p:pic>
      <p:pic>
        <p:nvPicPr>
          <p:cNvPr id="7" name="Рисунок 6">
            <a:extLst>
              <a:ext uri="{FF2B5EF4-FFF2-40B4-BE49-F238E27FC236}">
                <a16:creationId xmlns:a16="http://schemas.microsoft.com/office/drawing/2014/main" id="{22B55DBD-22D7-4EB3-BBB1-A400CBB150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67" y="584200"/>
            <a:ext cx="1430866" cy="1430866"/>
          </a:xfrm>
          <a:prstGeom prst="rect">
            <a:avLst/>
          </a:prstGeom>
        </p:spPr>
      </p:pic>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0026" y="276086"/>
            <a:ext cx="9371949" cy="895489"/>
          </a:xfrm>
        </p:spPr>
        <p:txBody>
          <a:bodyPr rtlCol="0">
            <a:noAutofit/>
          </a:bodyPr>
          <a:lstStyle/>
          <a:p>
            <a:r>
              <a:rPr lang="uk-UA" sz="3200" b="1" dirty="0">
                <a:effectLst/>
                <a:ea typeface="Calibri" panose="020F0502020204030204" pitchFamily="34" charset="0"/>
              </a:rPr>
              <a:t>Щодо застосування антикорупційних обмежень</a:t>
            </a:r>
            <a:endParaRPr lang="ru-RU" sz="3200" dirty="0"/>
          </a:p>
        </p:txBody>
      </p:sp>
      <p:sp>
        <p:nvSpPr>
          <p:cNvPr id="10" name="Номер слайда 6"/>
          <p:cNvSpPr>
            <a:spLocks noGrp="1"/>
          </p:cNvSpPr>
          <p:nvPr>
            <p:ph type="sldNum" sz="quarter" idx="12"/>
          </p:nvPr>
        </p:nvSpPr>
        <p:spPr>
          <a:xfrm>
            <a:off x="0" y="6629400"/>
            <a:ext cx="410402" cy="228600"/>
          </a:xfrm>
        </p:spPr>
        <p:txBody>
          <a:bodyPr rtlCol="0"/>
          <a:lstStyle/>
          <a:p>
            <a:pPr rtl="0"/>
            <a:r>
              <a:rPr lang="en-US" dirty="0"/>
              <a:t>7</a:t>
            </a:r>
          </a:p>
        </p:txBody>
      </p:sp>
      <p:sp>
        <p:nvSpPr>
          <p:cNvPr id="8" name="Дата 7"/>
          <p:cNvSpPr>
            <a:spLocks noGrp="1"/>
          </p:cNvSpPr>
          <p:nvPr>
            <p:ph type="dt" sz="half" idx="10"/>
          </p:nvPr>
        </p:nvSpPr>
        <p:spPr/>
        <p:txBody>
          <a:bodyPr rtlCol="0"/>
          <a:lstStyle/>
          <a:p>
            <a:pPr rtl="0"/>
            <a:fld id="{B3D9EFCF-B7A6-4FA2-A318-D5D722A2E397}" type="datetime1">
              <a:rPr lang="ru-RU" smtClean="0"/>
              <a:t>14.08.2024</a:t>
            </a:fld>
            <a:endParaRPr lang="ru-RU" dirty="0"/>
          </a:p>
        </p:txBody>
      </p:sp>
      <p:sp>
        <p:nvSpPr>
          <p:cNvPr id="9" name="Нижний колонтитул 8"/>
          <p:cNvSpPr>
            <a:spLocks noGrp="1"/>
          </p:cNvSpPr>
          <p:nvPr>
            <p:ph type="ftr" sz="quarter" idx="13"/>
          </p:nvPr>
        </p:nvSpPr>
        <p:spPr>
          <a:xfrm>
            <a:off x="1637716" y="6629400"/>
            <a:ext cx="9144259" cy="228600"/>
          </a:xfrm>
        </p:spPr>
        <p:txBody>
          <a:bodyPr rtlCol="0"/>
          <a:lstStyle/>
          <a:p>
            <a:pPr rtl="0"/>
            <a:r>
              <a:rPr lang="ru" dirty="0"/>
              <a:t>Державна екологічна інспекція Центрального округу</a:t>
            </a:r>
            <a:endParaRPr lang="en-US" dirty="0"/>
          </a:p>
        </p:txBody>
      </p:sp>
      <p:pic>
        <p:nvPicPr>
          <p:cNvPr id="11" name="Рисунок 10">
            <a:extLst>
              <a:ext uri="{FF2B5EF4-FFF2-40B4-BE49-F238E27FC236}">
                <a16:creationId xmlns:a16="http://schemas.microsoft.com/office/drawing/2014/main" id="{D6780818-433D-4814-9D23-C6A3FC58D4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67" y="117475"/>
            <a:ext cx="1430866" cy="1430866"/>
          </a:xfrm>
          <a:prstGeom prst="rect">
            <a:avLst/>
          </a:prstGeom>
        </p:spPr>
      </p:pic>
      <p:sp>
        <p:nvSpPr>
          <p:cNvPr id="4" name="Объект 3">
            <a:extLst>
              <a:ext uri="{FF2B5EF4-FFF2-40B4-BE49-F238E27FC236}">
                <a16:creationId xmlns:a16="http://schemas.microsoft.com/office/drawing/2014/main" id="{BAC79A2F-4CD3-434F-B390-249E4881DEB2}"/>
              </a:ext>
            </a:extLst>
          </p:cNvPr>
          <p:cNvSpPr>
            <a:spLocks noGrp="1"/>
          </p:cNvSpPr>
          <p:nvPr>
            <p:ph sz="half" idx="2"/>
          </p:nvPr>
        </p:nvSpPr>
        <p:spPr>
          <a:xfrm>
            <a:off x="581026" y="1323976"/>
            <a:ext cx="11315700" cy="4876799"/>
          </a:xfrm>
        </p:spPr>
        <p:txBody>
          <a:bodyPr>
            <a:normAutofit/>
          </a:bodyPr>
          <a:lstStyle/>
          <a:p>
            <a:pPr marL="180000" indent="180000" algn="just">
              <a:lnSpc>
                <a:spcPct val="100000"/>
              </a:lnSpc>
              <a:spcBef>
                <a:spcPts val="600"/>
              </a:spcBef>
            </a:pPr>
            <a:r>
              <a:rPr lang="uk-UA" sz="1400" dirty="0">
                <a:effectLst/>
                <a:ea typeface="Calibri" panose="020F0502020204030204" pitchFamily="34" charset="0"/>
                <a:cs typeface="Times New Roman" panose="02020603050405020304" pitchFamily="18" charset="0"/>
              </a:rPr>
              <a:t>Стаття 34 </a:t>
            </a:r>
            <a:r>
              <a:rPr lang="uk-UA" sz="1400" b="1" dirty="0">
                <a:effectLst/>
                <a:ea typeface="Calibri" panose="020F0502020204030204" pitchFamily="34" charset="0"/>
                <a:cs typeface="Times New Roman" panose="02020603050405020304" pitchFamily="18" charset="0"/>
              </a:rPr>
              <a:t>«Переведення, звільнення особи у зв’язку з наявністю конфлікту інтересів»</a:t>
            </a:r>
            <a:r>
              <a:rPr lang="uk-UA" sz="1400" dirty="0">
                <a:effectLst/>
                <a:ea typeface="Calibri" panose="020F0502020204030204" pitchFamily="34" charset="0"/>
                <a:cs typeface="Times New Roman" panose="02020603050405020304" pitchFamily="18" charset="0"/>
              </a:rPr>
              <a:t> застерігає особу про можливе переведення на іншу посаду у зв’язку з наявністю реального чи потенційного конфлікту інтересів за рішенням керівника органу у разі, якщо конфлікт інтересів у його діяльності має постійний характер і не може бути врегульований шляхом усунення такої особи від виконання завдання, вчинення дій, прийняття рішення чи участі в його прийнятті, обмеження її доступу до інформації, перегляду її повноважень та функцій, позбавлення приватного інтересу та за наявності вакантної посади, яка за своїми характеристиками відповідає особистим та професійним якостям особи. </a:t>
            </a:r>
          </a:p>
          <a:p>
            <a:pPr marL="180000" indent="180000" algn="just">
              <a:lnSpc>
                <a:spcPct val="100000"/>
              </a:lnSpc>
              <a:spcBef>
                <a:spcPts val="600"/>
              </a:spcBef>
            </a:pPr>
            <a:r>
              <a:rPr lang="uk-UA" sz="1400" dirty="0">
                <a:effectLst/>
                <a:ea typeface="Calibri" panose="020F0502020204030204" pitchFamily="34" charset="0"/>
                <a:cs typeface="Times New Roman" panose="02020603050405020304" pitchFamily="18" charset="0"/>
              </a:rPr>
              <a:t>Стаття 38 </a:t>
            </a:r>
            <a:r>
              <a:rPr lang="uk-UA" sz="1400" b="1" dirty="0">
                <a:effectLst/>
                <a:ea typeface="Calibri" panose="020F0502020204030204" pitchFamily="34" charset="0"/>
                <a:cs typeface="Times New Roman" panose="02020603050405020304" pitchFamily="18" charset="0"/>
              </a:rPr>
              <a:t>«Додержання вимог закону та етичних норм поведінки»</a:t>
            </a:r>
            <a:r>
              <a:rPr lang="uk-UA" sz="1400" dirty="0">
                <a:effectLst/>
                <a:ea typeface="Calibri" panose="020F0502020204030204" pitchFamily="34" charset="0"/>
                <a:cs typeface="Times New Roman" panose="02020603050405020304" pitchFamily="18" charset="0"/>
              </a:rPr>
              <a:t> зобов’язує особу під час виконання своїх службових повноважень неухильно додержуватися вимог закону та загальновизнаних етичних норм поведінки, бути ввічливими у стосунках з громадянами, керівниками, колегами і підлеглими. </a:t>
            </a:r>
          </a:p>
          <a:p>
            <a:pPr marL="180000" indent="180000" algn="just">
              <a:lnSpc>
                <a:spcPct val="100000"/>
              </a:lnSpc>
              <a:spcBef>
                <a:spcPts val="600"/>
              </a:spcBef>
            </a:pPr>
            <a:r>
              <a:rPr lang="uk-UA" sz="1400" dirty="0">
                <a:effectLst/>
                <a:ea typeface="Calibri" panose="020F0502020204030204" pitchFamily="34" charset="0"/>
                <a:cs typeface="Times New Roman" panose="02020603050405020304" pitchFamily="18" charset="0"/>
              </a:rPr>
              <a:t>Стаття 40 </a:t>
            </a:r>
            <a:r>
              <a:rPr lang="uk-UA" sz="1400" b="1" dirty="0">
                <a:effectLst/>
                <a:ea typeface="Calibri" panose="020F0502020204030204" pitchFamily="34" charset="0"/>
                <a:cs typeface="Times New Roman" panose="02020603050405020304" pitchFamily="18" charset="0"/>
              </a:rPr>
              <a:t>«Політична нейтральність»</a:t>
            </a:r>
            <a:r>
              <a:rPr lang="uk-UA" sz="1400" dirty="0">
                <a:effectLst/>
                <a:ea typeface="Calibri" panose="020F0502020204030204" pitchFamily="34" charset="0"/>
                <a:cs typeface="Times New Roman" panose="02020603050405020304" pitchFamily="18" charset="0"/>
              </a:rPr>
              <a:t> зобов’язує особу при виконанні своїх службових повноважень дотримуватися політичної нейтральності, уникати демонстрації у будь-якому вигляді власних політичних переконань або поглядів, не використовувати службові повноваження в інтересах політичних партій чи їх осередків або окремих політиків. </a:t>
            </a:r>
          </a:p>
          <a:p>
            <a:pPr marL="180000" indent="180000" algn="just">
              <a:lnSpc>
                <a:spcPct val="100000"/>
              </a:lnSpc>
              <a:spcBef>
                <a:spcPts val="600"/>
              </a:spcBef>
            </a:pPr>
            <a:r>
              <a:rPr lang="uk-UA" sz="1400" dirty="0">
                <a:effectLst/>
                <a:ea typeface="Calibri" panose="020F0502020204030204" pitchFamily="34" charset="0"/>
                <a:cs typeface="Times New Roman" panose="02020603050405020304" pitchFamily="18" charset="0"/>
              </a:rPr>
              <a:t>Стаття 41 </a:t>
            </a:r>
            <a:r>
              <a:rPr lang="uk-UA" sz="1400" b="1" dirty="0">
                <a:effectLst/>
                <a:ea typeface="Calibri" panose="020F0502020204030204" pitchFamily="34" charset="0"/>
                <a:cs typeface="Times New Roman" panose="02020603050405020304" pitchFamily="18" charset="0"/>
              </a:rPr>
              <a:t>«Неупередженість»</a:t>
            </a:r>
            <a:r>
              <a:rPr lang="uk-UA" sz="1400" dirty="0">
                <a:effectLst/>
                <a:ea typeface="Calibri" panose="020F0502020204030204" pitchFamily="34" charset="0"/>
                <a:cs typeface="Times New Roman" panose="02020603050405020304" pitchFamily="18" charset="0"/>
              </a:rPr>
              <a:t> зобов’язує особу при виконанні своїх службових повноважень діяти неупереджено, незважаючи на приватні інтереси, особисте ставлення до будь-яких осіб, на свої політичні погляди, ідеологічні, релігійні або інші особисті погляди чи переконання. </a:t>
            </a:r>
          </a:p>
          <a:p>
            <a:pPr marL="180000" indent="180000" algn="just">
              <a:lnSpc>
                <a:spcPct val="100000"/>
              </a:lnSpc>
              <a:spcBef>
                <a:spcPts val="600"/>
              </a:spcBef>
            </a:pPr>
            <a:r>
              <a:rPr lang="uk-UA" sz="1400" dirty="0">
                <a:effectLst/>
                <a:ea typeface="Calibri" panose="020F0502020204030204" pitchFamily="34" charset="0"/>
                <a:cs typeface="Times New Roman" panose="02020603050405020304" pitchFamily="18" charset="0"/>
              </a:rPr>
              <a:t>Стаття 42 </a:t>
            </a:r>
            <a:r>
              <a:rPr lang="uk-UA" sz="1400" b="1" dirty="0">
                <a:effectLst/>
                <a:ea typeface="Calibri" panose="020F0502020204030204" pitchFamily="34" charset="0"/>
                <a:cs typeface="Times New Roman" panose="02020603050405020304" pitchFamily="18" charset="0"/>
              </a:rPr>
              <a:t>«Компетентність і ефективність»</a:t>
            </a:r>
            <a:r>
              <a:rPr lang="uk-UA" sz="1400" dirty="0">
                <a:effectLst/>
                <a:ea typeface="Calibri" panose="020F0502020204030204" pitchFamily="34" charset="0"/>
                <a:cs typeface="Times New Roman" panose="02020603050405020304" pitchFamily="18" charset="0"/>
              </a:rPr>
              <a:t> зобов’язує особу сумлінно, </a:t>
            </a:r>
            <a:r>
              <a:rPr lang="uk-UA" sz="1400" dirty="0" err="1">
                <a:effectLst/>
                <a:ea typeface="Calibri" panose="020F0502020204030204" pitchFamily="34" charset="0"/>
                <a:cs typeface="Times New Roman" panose="02020603050405020304" pitchFamily="18" charset="0"/>
              </a:rPr>
              <a:t>компетентно</a:t>
            </a:r>
            <a:r>
              <a:rPr lang="uk-UA" sz="1400" dirty="0">
                <a:effectLst/>
                <a:ea typeface="Calibri" panose="020F0502020204030204" pitchFamily="34" charset="0"/>
                <a:cs typeface="Times New Roman" panose="02020603050405020304" pitchFamily="18" charset="0"/>
              </a:rPr>
              <a:t>, вчасно, </a:t>
            </a:r>
            <a:r>
              <a:rPr lang="uk-UA" sz="1400" dirty="0" err="1">
                <a:effectLst/>
                <a:ea typeface="Calibri" panose="020F0502020204030204" pitchFamily="34" charset="0"/>
                <a:cs typeface="Times New Roman" panose="02020603050405020304" pitchFamily="18" charset="0"/>
              </a:rPr>
              <a:t>результативно</a:t>
            </a:r>
            <a:r>
              <a:rPr lang="uk-UA" sz="1400" dirty="0">
                <a:effectLst/>
                <a:ea typeface="Calibri" panose="020F0502020204030204" pitchFamily="34" charset="0"/>
                <a:cs typeface="Times New Roman" panose="02020603050405020304" pitchFamily="18" charset="0"/>
              </a:rPr>
              <a:t> і </a:t>
            </a:r>
            <a:r>
              <a:rPr lang="uk-UA" sz="1400" dirty="0" err="1">
                <a:effectLst/>
                <a:ea typeface="Calibri" panose="020F0502020204030204" pitchFamily="34" charset="0"/>
                <a:cs typeface="Times New Roman" panose="02020603050405020304" pitchFamily="18" charset="0"/>
              </a:rPr>
              <a:t>відповідально</a:t>
            </a:r>
            <a:r>
              <a:rPr lang="uk-UA" sz="1400" dirty="0">
                <a:effectLst/>
                <a:ea typeface="Calibri" panose="020F0502020204030204" pitchFamily="34" charset="0"/>
                <a:cs typeface="Times New Roman" panose="02020603050405020304" pitchFamily="18" charset="0"/>
              </a:rPr>
              <a:t> виконувати службові повноваження та професійні обов’язки, рішення та доручення органів і осіб, яким вона підпорядкована, підзвітна або підконтрольна, не допускати зловживань та неефективного використання державної і комунальної власності. </a:t>
            </a:r>
          </a:p>
          <a:p>
            <a:pPr marL="180000" indent="180000" algn="just">
              <a:lnSpc>
                <a:spcPct val="100000"/>
              </a:lnSpc>
              <a:spcBef>
                <a:spcPts val="600"/>
              </a:spcBef>
            </a:pPr>
            <a:r>
              <a:rPr lang="uk-UA" sz="1400" dirty="0">
                <a:effectLst/>
                <a:ea typeface="Calibri" panose="020F0502020204030204" pitchFamily="34" charset="0"/>
                <a:cs typeface="Times New Roman" panose="02020603050405020304" pitchFamily="18" charset="0"/>
              </a:rPr>
              <a:t>Стаття 43 </a:t>
            </a:r>
            <a:r>
              <a:rPr lang="uk-UA" sz="1400" b="1" dirty="0">
                <a:effectLst/>
                <a:ea typeface="Calibri" panose="020F0502020204030204" pitchFamily="34" charset="0"/>
                <a:cs typeface="Times New Roman" panose="02020603050405020304" pitchFamily="18" charset="0"/>
              </a:rPr>
              <a:t>«Нерозголошення інформації»</a:t>
            </a:r>
            <a:r>
              <a:rPr lang="uk-UA" sz="1400" dirty="0">
                <a:effectLst/>
                <a:ea typeface="Calibri" panose="020F0502020204030204" pitchFamily="34" charset="0"/>
                <a:cs typeface="Times New Roman" panose="02020603050405020304" pitchFamily="18" charset="0"/>
              </a:rPr>
              <a:t> зобов’язує особу не розголошувати і не використовувати в інший спосіб конфіденційну та іншу інформацію з обмеженим доступом, що стала їй відома у зв’язку з виконанням своїх службових повноважень та професійних обов’язків, крім випадків, встановлених законом. </a:t>
            </a:r>
          </a:p>
        </p:txBody>
      </p:sp>
    </p:spTree>
    <p:extLst>
      <p:ext uri="{BB962C8B-B14F-4D97-AF65-F5344CB8AC3E}">
        <p14:creationId xmlns:p14="http://schemas.microsoft.com/office/powerpoint/2010/main" val="337319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0026" y="276086"/>
            <a:ext cx="9371949" cy="895489"/>
          </a:xfrm>
        </p:spPr>
        <p:txBody>
          <a:bodyPr rtlCol="0">
            <a:noAutofit/>
          </a:bodyPr>
          <a:lstStyle/>
          <a:p>
            <a:r>
              <a:rPr lang="uk-UA" sz="3200" b="1" dirty="0">
                <a:effectLst/>
                <a:ea typeface="Calibri" panose="020F0502020204030204" pitchFamily="34" charset="0"/>
              </a:rPr>
              <a:t>Щодо застосування антикорупційних обмежень</a:t>
            </a:r>
            <a:endParaRPr lang="ru-RU" sz="3200" dirty="0"/>
          </a:p>
        </p:txBody>
      </p:sp>
      <p:sp>
        <p:nvSpPr>
          <p:cNvPr id="10" name="Номер слайда 6"/>
          <p:cNvSpPr>
            <a:spLocks noGrp="1"/>
          </p:cNvSpPr>
          <p:nvPr>
            <p:ph type="sldNum" sz="quarter" idx="12"/>
          </p:nvPr>
        </p:nvSpPr>
        <p:spPr>
          <a:xfrm>
            <a:off x="0" y="6629400"/>
            <a:ext cx="410402" cy="228600"/>
          </a:xfrm>
        </p:spPr>
        <p:txBody>
          <a:bodyPr rtlCol="0"/>
          <a:lstStyle/>
          <a:p>
            <a:pPr rtl="0"/>
            <a:r>
              <a:rPr lang="en-US" dirty="0"/>
              <a:t>7</a:t>
            </a:r>
          </a:p>
        </p:txBody>
      </p:sp>
      <p:sp>
        <p:nvSpPr>
          <p:cNvPr id="8" name="Дата 7"/>
          <p:cNvSpPr>
            <a:spLocks noGrp="1"/>
          </p:cNvSpPr>
          <p:nvPr>
            <p:ph type="dt" sz="half" idx="10"/>
          </p:nvPr>
        </p:nvSpPr>
        <p:spPr/>
        <p:txBody>
          <a:bodyPr rtlCol="0"/>
          <a:lstStyle/>
          <a:p>
            <a:pPr rtl="0"/>
            <a:fld id="{B3D9EFCF-B7A6-4FA2-A318-D5D722A2E397}" type="datetime1">
              <a:rPr lang="ru-RU" smtClean="0"/>
              <a:t>14.08.2024</a:t>
            </a:fld>
            <a:endParaRPr lang="ru-RU" dirty="0"/>
          </a:p>
        </p:txBody>
      </p:sp>
      <p:sp>
        <p:nvSpPr>
          <p:cNvPr id="9" name="Нижний колонтитул 8"/>
          <p:cNvSpPr>
            <a:spLocks noGrp="1"/>
          </p:cNvSpPr>
          <p:nvPr>
            <p:ph type="ftr" sz="quarter" idx="13"/>
          </p:nvPr>
        </p:nvSpPr>
        <p:spPr>
          <a:xfrm>
            <a:off x="1637716" y="6629400"/>
            <a:ext cx="9144259" cy="228600"/>
          </a:xfrm>
        </p:spPr>
        <p:txBody>
          <a:bodyPr rtlCol="0"/>
          <a:lstStyle/>
          <a:p>
            <a:pPr rtl="0"/>
            <a:r>
              <a:rPr lang="ru" dirty="0"/>
              <a:t>Державна екологічна інспекція Центрального округу</a:t>
            </a:r>
            <a:endParaRPr lang="en-US" dirty="0"/>
          </a:p>
        </p:txBody>
      </p:sp>
      <p:pic>
        <p:nvPicPr>
          <p:cNvPr id="11" name="Рисунок 10">
            <a:extLst>
              <a:ext uri="{FF2B5EF4-FFF2-40B4-BE49-F238E27FC236}">
                <a16:creationId xmlns:a16="http://schemas.microsoft.com/office/drawing/2014/main" id="{D6780818-433D-4814-9D23-C6A3FC58D4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67" y="117475"/>
            <a:ext cx="1430866" cy="1430866"/>
          </a:xfrm>
          <a:prstGeom prst="rect">
            <a:avLst/>
          </a:prstGeom>
        </p:spPr>
      </p:pic>
      <p:sp>
        <p:nvSpPr>
          <p:cNvPr id="4" name="Объект 3">
            <a:extLst>
              <a:ext uri="{FF2B5EF4-FFF2-40B4-BE49-F238E27FC236}">
                <a16:creationId xmlns:a16="http://schemas.microsoft.com/office/drawing/2014/main" id="{BAC79A2F-4CD3-434F-B390-249E4881DEB2}"/>
              </a:ext>
            </a:extLst>
          </p:cNvPr>
          <p:cNvSpPr>
            <a:spLocks noGrp="1"/>
          </p:cNvSpPr>
          <p:nvPr>
            <p:ph sz="half" idx="2"/>
          </p:nvPr>
        </p:nvSpPr>
        <p:spPr>
          <a:xfrm>
            <a:off x="581026" y="1323976"/>
            <a:ext cx="11315700" cy="4876799"/>
          </a:xfrm>
        </p:spPr>
        <p:txBody>
          <a:bodyPr>
            <a:normAutofit/>
          </a:bodyPr>
          <a:lstStyle/>
          <a:p>
            <a:pPr marL="0" indent="0" algn="just">
              <a:lnSpc>
                <a:spcPct val="107000"/>
              </a:lnSpc>
              <a:spcBef>
                <a:spcPts val="600"/>
              </a:spcBef>
            </a:pPr>
            <a:r>
              <a:rPr lang="uk-UA" sz="1400" dirty="0">
                <a:effectLst/>
                <a:ea typeface="Calibri" panose="020F0502020204030204" pitchFamily="34" charset="0"/>
                <a:cs typeface="Times New Roman" panose="02020603050405020304" pitchFamily="18" charset="0"/>
              </a:rPr>
              <a:t>Стаття 44 </a:t>
            </a:r>
            <a:r>
              <a:rPr lang="uk-UA" sz="1400" b="1" dirty="0">
                <a:effectLst/>
                <a:ea typeface="Calibri" panose="020F0502020204030204" pitchFamily="34" charset="0"/>
                <a:cs typeface="Times New Roman" panose="02020603050405020304" pitchFamily="18" charset="0"/>
              </a:rPr>
              <a:t>«Утримання від виконання незаконних рішень чи доручень»</a:t>
            </a:r>
            <a:r>
              <a:rPr lang="uk-UA" sz="1400" dirty="0">
                <a:effectLst/>
                <a:ea typeface="Calibri" panose="020F0502020204030204" pitchFamily="34" charset="0"/>
                <a:cs typeface="Times New Roman" panose="02020603050405020304" pitchFamily="18" charset="0"/>
              </a:rPr>
              <a:t> зобов’язує особу: </a:t>
            </a:r>
          </a:p>
          <a:p>
            <a:pPr marL="0" indent="0" algn="just">
              <a:lnSpc>
                <a:spcPct val="107000"/>
              </a:lnSpc>
              <a:spcBef>
                <a:spcPts val="600"/>
              </a:spcBef>
            </a:pPr>
            <a:r>
              <a:rPr lang="uk-UA" sz="1400" dirty="0">
                <a:effectLst/>
                <a:ea typeface="Calibri" panose="020F0502020204030204" pitchFamily="34" charset="0"/>
                <a:cs typeface="Times New Roman" panose="02020603050405020304" pitchFamily="18" charset="0"/>
              </a:rPr>
              <a:t>1) незважаючи на приватні інтереси, утримуватися від виконання рішень чи доручень керівництва, якщо вони суперечать закону; </a:t>
            </a:r>
          </a:p>
          <a:p>
            <a:pPr marL="0" indent="0" algn="just">
              <a:lnSpc>
                <a:spcPct val="107000"/>
              </a:lnSpc>
              <a:spcBef>
                <a:spcPts val="600"/>
              </a:spcBef>
            </a:pPr>
            <a:r>
              <a:rPr lang="uk-UA" sz="1400" dirty="0">
                <a:effectLst/>
                <a:ea typeface="Calibri" panose="020F0502020204030204" pitchFamily="34" charset="0"/>
                <a:cs typeface="Times New Roman" panose="02020603050405020304" pitchFamily="18" charset="0"/>
              </a:rPr>
              <a:t>2) самостійно оцінювати правомірність наданих керівництвом рішень чи доручень та можливу шкоду, що буде завдана у разі виконання таких рішень чи доручень; </a:t>
            </a:r>
          </a:p>
          <a:p>
            <a:pPr marL="0" indent="0" algn="just">
              <a:lnSpc>
                <a:spcPct val="107000"/>
              </a:lnSpc>
              <a:spcBef>
                <a:spcPts val="600"/>
              </a:spcBef>
            </a:pPr>
            <a:r>
              <a:rPr lang="uk-UA" sz="1400" dirty="0">
                <a:effectLst/>
                <a:ea typeface="Calibri" panose="020F0502020204030204" pitchFamily="34" charset="0"/>
                <a:cs typeface="Times New Roman" panose="02020603050405020304" pitchFamily="18" charset="0"/>
              </a:rPr>
              <a:t>3) у разі отримання для виконання рішень чи доручень, які особа вважає незаконними або такими, що становлять загрозу охоронюваним законом правам, свободам чи інтересам окремих громадян, юридичних осіб, державним або суспільним інтересам, вона повинна негайно в письмовій формі повідомляти про це керівника органу, підприємства, установи, організації, в якому вона працює. </a:t>
            </a:r>
          </a:p>
          <a:p>
            <a:pPr marL="0" indent="0" algn="just">
              <a:lnSpc>
                <a:spcPct val="107000"/>
              </a:lnSpc>
              <a:spcBef>
                <a:spcPts val="600"/>
              </a:spcBef>
            </a:pPr>
            <a:r>
              <a:rPr lang="uk-UA" sz="1400" dirty="0">
                <a:effectLst/>
                <a:ea typeface="Calibri" panose="020F0502020204030204" pitchFamily="34" charset="0"/>
                <a:cs typeface="Times New Roman" panose="02020603050405020304" pitchFamily="18" charset="0"/>
              </a:rPr>
              <a:t>Стаття 65 </a:t>
            </a:r>
            <a:r>
              <a:rPr lang="uk-UA" sz="1400" b="1" dirty="0">
                <a:effectLst/>
                <a:ea typeface="Calibri" panose="020F0502020204030204" pitchFamily="34" charset="0"/>
                <a:cs typeface="Times New Roman" panose="02020603050405020304" pitchFamily="18" charset="0"/>
              </a:rPr>
              <a:t>«Відповідальність за корупційні або пов’язані з корупцією правопорушення»</a:t>
            </a:r>
            <a:r>
              <a:rPr lang="uk-UA" sz="1400" dirty="0">
                <a:effectLst/>
                <a:ea typeface="Calibri" panose="020F0502020204030204" pitchFamily="34" charset="0"/>
                <a:cs typeface="Times New Roman" panose="02020603050405020304" pitchFamily="18" charset="0"/>
              </a:rPr>
              <a:t> передбачає, що за вчинення корупційних або пов’язаних з корупцією правопорушень особа притягаються до кримінальної, адміністративної, цивільно-правової та дисциплінарної відповідальності у встановленому законом порядку. </a:t>
            </a:r>
          </a:p>
          <a:p>
            <a:pPr marL="180000" indent="180000" algn="just">
              <a:lnSpc>
                <a:spcPct val="100000"/>
              </a:lnSpc>
              <a:spcBef>
                <a:spcPts val="600"/>
              </a:spcBef>
            </a:pPr>
            <a:endParaRPr lang="uk-UA"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861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B4BC5E1E-64AD-4856-98D3-886B640946D2}"/>
              </a:ext>
            </a:extLst>
          </p:cNvPr>
          <p:cNvSpPr>
            <a:spLocks noGrp="1"/>
          </p:cNvSpPr>
          <p:nvPr>
            <p:ph type="title"/>
          </p:nvPr>
        </p:nvSpPr>
        <p:spPr>
          <a:xfrm>
            <a:off x="1647002" y="111263"/>
            <a:ext cx="6949440" cy="3143393"/>
          </a:xfrm>
        </p:spPr>
        <p:txBody>
          <a:bodyPr/>
          <a:lstStyle/>
          <a:p>
            <a:r>
              <a:rPr lang="uk-UA" dirty="0"/>
              <a:t>Дякую за увагу!</a:t>
            </a:r>
          </a:p>
        </p:txBody>
      </p:sp>
      <p:sp>
        <p:nvSpPr>
          <p:cNvPr id="10" name="Rectangle 5">
            <a:extLst>
              <a:ext uri="{FF2B5EF4-FFF2-40B4-BE49-F238E27FC236}">
                <a16:creationId xmlns:a16="http://schemas.microsoft.com/office/drawing/2014/main" id="{CC4A1E4F-89A6-47D7-9ED3-9EA43F142269}"/>
              </a:ext>
            </a:extLst>
          </p:cNvPr>
          <p:cNvSpPr>
            <a:spLocks noGrp="1" noChangeArrowheads="1"/>
          </p:cNvSpPr>
          <p:nvPr>
            <p:ph type="body" idx="1"/>
          </p:nvPr>
        </p:nvSpPr>
        <p:spPr bwMode="auto">
          <a:xfrm>
            <a:off x="1690777" y="3509382"/>
            <a:ext cx="6992863"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000" algn="l" defTabSz="914400" rtl="0" eaLnBrk="0" fontAlgn="base" latinLnBrk="0" hangingPunct="0">
              <a:lnSpc>
                <a:spcPct val="100000"/>
              </a:lnSpc>
              <a:spcBef>
                <a:spcPts val="600"/>
              </a:spcBef>
              <a:spcAft>
                <a:spcPct val="0"/>
              </a:spcAft>
              <a:buClrTx/>
              <a:buSzTx/>
              <a:buFontTx/>
              <a:buNone/>
              <a:tabLst/>
            </a:pPr>
            <a:r>
              <a:rPr kumimoji="0" lang="uk-UA" altLang="uk-UA" sz="1600" b="0" i="0" u="none" strike="noStrike" cap="none" normalizeH="0" baseline="0" dirty="0">
                <a:ln>
                  <a:noFill/>
                </a:ln>
                <a:effectLst/>
                <a:ea typeface="Calibri" panose="020F0502020204030204" pitchFamily="34" charset="0"/>
                <a:cs typeface="Times New Roman" panose="02020603050405020304" pitchFamily="18" charset="0"/>
              </a:rPr>
              <a:t>Контактна інформація </a:t>
            </a:r>
            <a:r>
              <a:rPr kumimoji="0" lang="uk-UA" altLang="uk-UA" sz="1600" b="0" i="0" u="none" strike="noStrike" cap="none" normalizeH="0" baseline="0" dirty="0">
                <a:ln>
                  <a:noFill/>
                </a:ln>
                <a:effectLst/>
                <a:ea typeface="Times New Roman" panose="02020603050405020304" pitchFamily="18" charset="0"/>
                <a:cs typeface="Times New Roman" panose="02020603050405020304" pitchFamily="18" charset="0"/>
              </a:rPr>
              <a:t>сектору з питань запобігання та виявлення корупції:</a:t>
            </a:r>
            <a:endParaRPr kumimoji="0" lang="uk-UA" altLang="uk-UA" sz="1600" b="0" i="0" u="none" strike="noStrike" cap="none" normalizeH="0" baseline="0" dirty="0">
              <a:ln>
                <a:noFill/>
              </a:ln>
              <a:effectLst/>
            </a:endParaRPr>
          </a:p>
          <a:p>
            <a:pPr marL="0" marR="0" lvl="0" indent="180000" algn="l" defTabSz="914400" rtl="0" eaLnBrk="0" fontAlgn="base" latinLnBrk="0" hangingPunct="0">
              <a:lnSpc>
                <a:spcPct val="100000"/>
              </a:lnSpc>
              <a:spcBef>
                <a:spcPts val="600"/>
              </a:spcBef>
              <a:spcAft>
                <a:spcPct val="0"/>
              </a:spcAft>
              <a:buClrTx/>
              <a:buSzTx/>
              <a:buFontTx/>
              <a:buNone/>
              <a:tabLst/>
            </a:pPr>
            <a:r>
              <a:rPr kumimoji="0" lang="uk-UA" altLang="uk-UA" sz="1600" b="0" i="0" u="none" strike="noStrike" cap="none" normalizeH="0" baseline="0" dirty="0">
                <a:ln>
                  <a:noFill/>
                </a:ln>
                <a:effectLst/>
                <a:ea typeface="Calibri" panose="020F0502020204030204" pitchFamily="34" charset="0"/>
                <a:cs typeface="Times New Roman" panose="02020603050405020304" pitchFamily="18" charset="0"/>
              </a:rPr>
              <a:t>В Полтавській області: вул. Коцюбинського, 6</a:t>
            </a:r>
            <a:r>
              <a:rPr kumimoji="0" lang="ru-RU" altLang="uk-UA" sz="1600" b="0" i="0" u="none" strike="noStrike" cap="none" normalizeH="0" baseline="0" dirty="0">
                <a:ln>
                  <a:noFill/>
                </a:ln>
                <a:effectLst/>
                <a:ea typeface="Calibri" panose="020F0502020204030204" pitchFamily="34" charset="0"/>
                <a:cs typeface="Times New Roman" panose="02020603050405020304" pitchFamily="18" charset="0"/>
              </a:rPr>
              <a:t>, </a:t>
            </a:r>
            <a:r>
              <a:rPr kumimoji="0" lang="uk-UA" altLang="uk-UA" sz="1600" b="0" i="0" u="none" strike="noStrike" cap="none" normalizeH="0" baseline="0" dirty="0">
                <a:ln>
                  <a:noFill/>
                </a:ln>
                <a:effectLst/>
                <a:ea typeface="Calibri" panose="020F0502020204030204" pitchFamily="34" charset="0"/>
                <a:cs typeface="Times New Roman" panose="02020603050405020304" pitchFamily="18" charset="0"/>
              </a:rPr>
              <a:t>м. Полтава</a:t>
            </a:r>
            <a:r>
              <a:rPr kumimoji="0" lang="ru-RU" altLang="uk-UA" sz="1600" b="0" i="0" u="none" strike="noStrike" cap="none" normalizeH="0" baseline="0" dirty="0">
                <a:ln>
                  <a:noFill/>
                </a:ln>
                <a:effectLst/>
                <a:ea typeface="Calibri" panose="020F0502020204030204" pitchFamily="34" charset="0"/>
                <a:cs typeface="Times New Roman" panose="02020603050405020304" pitchFamily="18" charset="0"/>
              </a:rPr>
              <a:t>,</a:t>
            </a:r>
            <a:r>
              <a:rPr kumimoji="0" lang="uk-UA" altLang="uk-UA" sz="1600" b="0" i="0" u="none" strike="noStrike" cap="none" normalizeH="0" baseline="0" dirty="0">
                <a:ln>
                  <a:noFill/>
                </a:ln>
                <a:effectLst/>
                <a:ea typeface="Calibri" panose="020F0502020204030204" pitchFamily="34" charset="0"/>
                <a:cs typeface="Times New Roman" panose="02020603050405020304" pitchFamily="18" charset="0"/>
              </a:rPr>
              <a:t> 36039 – завідувач сектору з питань запобігання та виявлення корупції </a:t>
            </a:r>
            <a:r>
              <a:rPr kumimoji="0" lang="uk-UA" altLang="uk-UA" sz="1600" b="0" i="0" u="none" strike="noStrike" cap="none" normalizeH="0" baseline="0" dirty="0" err="1">
                <a:ln>
                  <a:noFill/>
                </a:ln>
                <a:effectLst/>
                <a:ea typeface="Calibri" panose="020F0502020204030204" pitchFamily="34" charset="0"/>
                <a:cs typeface="Times New Roman" panose="02020603050405020304" pitchFamily="18" charset="0"/>
              </a:rPr>
              <a:t>Скоковська</a:t>
            </a:r>
            <a:r>
              <a:rPr kumimoji="0" lang="uk-UA" altLang="uk-UA" sz="1600" b="0" i="0" u="none" strike="noStrike" cap="none" normalizeH="0" baseline="0" dirty="0">
                <a:ln>
                  <a:noFill/>
                </a:ln>
                <a:effectLst/>
                <a:ea typeface="Calibri" panose="020F0502020204030204" pitchFamily="34" charset="0"/>
                <a:cs typeface="Times New Roman" panose="02020603050405020304" pitchFamily="18" charset="0"/>
              </a:rPr>
              <a:t> Ірина Миколаївна, кабінет 409, контактний телефон 0532500100.</a:t>
            </a:r>
            <a:endParaRPr kumimoji="0" lang="uk-UA" altLang="uk-UA" sz="1600" b="0" i="0" u="none" strike="noStrike" cap="none" normalizeH="0" baseline="0" dirty="0">
              <a:ln>
                <a:noFill/>
              </a:ln>
              <a:effectLst/>
            </a:endParaRPr>
          </a:p>
          <a:p>
            <a:pPr marL="0" marR="0" lvl="0" indent="180000" algn="l" defTabSz="914400" rtl="0" eaLnBrk="0" fontAlgn="base" latinLnBrk="0" hangingPunct="0">
              <a:lnSpc>
                <a:spcPct val="100000"/>
              </a:lnSpc>
              <a:spcBef>
                <a:spcPts val="600"/>
              </a:spcBef>
              <a:spcAft>
                <a:spcPct val="0"/>
              </a:spcAft>
              <a:buClrTx/>
              <a:buSzTx/>
              <a:buFontTx/>
              <a:buNone/>
              <a:tabLst/>
            </a:pPr>
            <a:r>
              <a:rPr kumimoji="0" lang="uk-UA" altLang="uk-UA" sz="1600" b="0" i="0" u="none" strike="noStrike" cap="none" normalizeH="0" baseline="0" dirty="0">
                <a:ln>
                  <a:noFill/>
                </a:ln>
                <a:effectLst/>
                <a:ea typeface="Calibri" panose="020F0502020204030204" pitchFamily="34" charset="0"/>
                <a:cs typeface="Times New Roman" panose="02020603050405020304" pitchFamily="18" charset="0"/>
              </a:rPr>
              <a:t>У Черкаській області: вул. Вернигори, 17, м. Черкаси, 18008 – головний спеціаліст сектору з питань запобігання та виявлення корупції Шаповал Христина Василівна, кабінет 401, контактний телефон 093-58-55-739.</a:t>
            </a:r>
            <a:endParaRPr kumimoji="0" lang="uk-UA" altLang="uk-UA" sz="1600" b="0" i="0" u="none" strike="noStrike" cap="none" normalizeH="0" baseline="0" dirty="0">
              <a:ln>
                <a:noFill/>
              </a:ln>
              <a:effectLst/>
            </a:endParaRPr>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b="1" dirty="0"/>
              <a:t>ЗАХІД ЩОДО ЗАПОБІГАННЯ КОРУПЦІЇ</a:t>
            </a:r>
          </a:p>
        </p:txBody>
      </p:sp>
      <p:sp>
        <p:nvSpPr>
          <p:cNvPr id="7" name="Номер слайда 3"/>
          <p:cNvSpPr>
            <a:spLocks noGrp="1"/>
          </p:cNvSpPr>
          <p:nvPr>
            <p:ph type="sldNum" sz="quarter" idx="12"/>
          </p:nvPr>
        </p:nvSpPr>
        <p:spPr>
          <a:xfrm>
            <a:off x="0" y="6629400"/>
            <a:ext cx="410402" cy="228600"/>
          </a:xfrm>
        </p:spPr>
        <p:txBody>
          <a:bodyPr rtlCol="0"/>
          <a:lstStyle/>
          <a:p>
            <a:pPr rtl="0"/>
            <a:fld id="{9CD8D479-8942-46E8-A226-A4E01F7A105C}" type="slidenum">
              <a:rPr lang="en-US" smtClean="0"/>
              <a:t>2</a:t>
            </a:fld>
            <a:endParaRPr lang="en-US"/>
          </a:p>
        </p:txBody>
      </p:sp>
      <p:sp>
        <p:nvSpPr>
          <p:cNvPr id="5" name="Дата 4"/>
          <p:cNvSpPr>
            <a:spLocks noGrp="1"/>
          </p:cNvSpPr>
          <p:nvPr>
            <p:ph type="dt" sz="half" idx="10"/>
          </p:nvPr>
        </p:nvSpPr>
        <p:spPr/>
        <p:txBody>
          <a:bodyPr rtlCol="0"/>
          <a:lstStyle/>
          <a:p>
            <a:pPr rtl="0"/>
            <a:fld id="{5C1063F3-74DE-4544-9D50-E0BFE8F251B2}" type="datetime1">
              <a:rPr lang="ru-RU" smtClean="0"/>
              <a:t>14.08.2024</a:t>
            </a:fld>
            <a:endParaRPr lang="ru-RU" dirty="0"/>
          </a:p>
        </p:txBody>
      </p:sp>
      <p:pic>
        <p:nvPicPr>
          <p:cNvPr id="13" name="Рисунок 12">
            <a:extLst>
              <a:ext uri="{FF2B5EF4-FFF2-40B4-BE49-F238E27FC236}">
                <a16:creationId xmlns:a16="http://schemas.microsoft.com/office/drawing/2014/main" id="{37269859-43D6-450E-8488-5CDE49F3EF2B}"/>
              </a:ext>
            </a:extLst>
          </p:cNvPr>
          <p:cNvPicPr>
            <a:picLocks noChangeAspect="1"/>
          </p:cNvPicPr>
          <p:nvPr/>
        </p:nvPicPr>
        <p:blipFill rotWithShape="1">
          <a:blip r:embed="rId3">
            <a:extLst>
              <a:ext uri="{28A0092B-C50C-407E-A947-70E740481C1C}">
                <a14:useLocalDpi xmlns:a14="http://schemas.microsoft.com/office/drawing/2010/main" val="0"/>
              </a:ext>
            </a:extLst>
          </a:blip>
          <a:srcRect t="5836"/>
          <a:stretch/>
        </p:blipFill>
        <p:spPr>
          <a:xfrm>
            <a:off x="1457325" y="3574343"/>
            <a:ext cx="9305925" cy="3401355"/>
          </a:xfrm>
          <a:prstGeom prst="rect">
            <a:avLst/>
          </a:prstGeom>
          <a:effectLst>
            <a:softEdge rad="520700"/>
          </a:effectLst>
        </p:spPr>
      </p:pic>
      <p:sp>
        <p:nvSpPr>
          <p:cNvPr id="6" name="Нижний колонтитул 5"/>
          <p:cNvSpPr>
            <a:spLocks noGrp="1"/>
          </p:cNvSpPr>
          <p:nvPr>
            <p:ph type="ftr" sz="quarter" idx="3"/>
          </p:nvPr>
        </p:nvSpPr>
        <p:spPr>
          <a:xfrm>
            <a:off x="1637716" y="6629400"/>
            <a:ext cx="9144259" cy="228600"/>
          </a:xfrm>
        </p:spPr>
        <p:txBody>
          <a:bodyPr rtlCol="0"/>
          <a:lstStyle/>
          <a:p>
            <a:pPr rtl="0"/>
            <a:r>
              <a:rPr lang="ru" dirty="0"/>
              <a:t>Державна екологічна інспекція Центрального округу</a:t>
            </a:r>
            <a:endParaRPr lang="en-US" dirty="0"/>
          </a:p>
        </p:txBody>
      </p:sp>
      <p:pic>
        <p:nvPicPr>
          <p:cNvPr id="9" name="Рисунок 8">
            <a:extLst>
              <a:ext uri="{FF2B5EF4-FFF2-40B4-BE49-F238E27FC236}">
                <a16:creationId xmlns:a16="http://schemas.microsoft.com/office/drawing/2014/main" id="{367C5598-CB09-4810-977C-508A6EBC1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67" y="584200"/>
            <a:ext cx="1430866" cy="1430866"/>
          </a:xfrm>
          <a:prstGeom prst="rect">
            <a:avLst/>
          </a:prstGeom>
        </p:spPr>
      </p:pic>
      <p:sp>
        <p:nvSpPr>
          <p:cNvPr id="3" name="Объект 2"/>
          <p:cNvSpPr>
            <a:spLocks noGrp="1"/>
          </p:cNvSpPr>
          <p:nvPr>
            <p:ph idx="1"/>
          </p:nvPr>
        </p:nvSpPr>
        <p:spPr/>
        <p:txBody>
          <a:bodyPr rtlCol="0"/>
          <a:lstStyle/>
          <a:p>
            <a:pPr rtl="0"/>
            <a:r>
              <a:rPr lang="uk-UA" sz="2400" b="1" dirty="0">
                <a:effectLst/>
                <a:ea typeface="Calibri" panose="020F0502020204030204" pitchFamily="34" charset="0"/>
              </a:rPr>
              <a:t>Щодо корупційних ризиків, пов’язаних із здійсненням контрольно-наглядових функцій</a:t>
            </a:r>
          </a:p>
          <a:p>
            <a:pPr rtl="0"/>
            <a:r>
              <a:rPr lang="uk-UA" sz="2400" b="1" dirty="0">
                <a:effectLst/>
                <a:ea typeface="Calibri" panose="020F0502020204030204" pitchFamily="34" charset="0"/>
              </a:rPr>
              <a:t>Щодо застосування антикорупційних обмежень, заборон, а також вимог з дотримання правил етичної поведінки положень Закону України «Про запобігання корупції»</a:t>
            </a:r>
            <a:endParaRPr lang="ru-RU" sz="2400" dirty="0"/>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r>
              <a:rPr lang="uk-UA" sz="3600" b="1" dirty="0">
                <a:effectLst/>
                <a:ea typeface="Calibri" panose="020F0502020204030204" pitchFamily="34" charset="0"/>
              </a:rPr>
              <a:t>Щодо корупційних ризиків, пов’язаних із здійсненням контрольно-наглядових функцій</a:t>
            </a:r>
            <a:endParaRPr lang="ru-RU" dirty="0"/>
          </a:p>
        </p:txBody>
      </p:sp>
      <p:sp>
        <p:nvSpPr>
          <p:cNvPr id="3" name="Текст 2"/>
          <p:cNvSpPr>
            <a:spLocks noGrp="1"/>
          </p:cNvSpPr>
          <p:nvPr>
            <p:ph type="body" idx="1"/>
          </p:nvPr>
        </p:nvSpPr>
        <p:spPr>
          <a:xfrm>
            <a:off x="1409698" y="1554480"/>
            <a:ext cx="9372601" cy="823912"/>
          </a:xfrm>
        </p:spPr>
        <p:txBody>
          <a:bodyPr rtlCol="0">
            <a:normAutofit/>
          </a:bodyPr>
          <a:lstStyle/>
          <a:p>
            <a:pPr rtl="0"/>
            <a:r>
              <a:rPr lang="uk-UA" sz="1800" dirty="0">
                <a:effectLst/>
                <a:latin typeface="+mj-lt"/>
                <a:ea typeface="Calibri" panose="020F0502020204030204" pitchFamily="34" charset="0"/>
                <a:cs typeface="Times New Roman" panose="02020603050405020304" pitchFamily="18" charset="0"/>
              </a:rPr>
              <a:t>визначених в</a:t>
            </a:r>
            <a:r>
              <a:rPr lang="uk-UA" sz="1800" b="1" dirty="0">
                <a:effectLst/>
                <a:latin typeface="+mj-lt"/>
                <a:ea typeface="Calibri" panose="020F0502020204030204" pitchFamily="34" charset="0"/>
                <a:cs typeface="Times New Roman" panose="02020603050405020304" pitchFamily="18" charset="0"/>
              </a:rPr>
              <a:t> </a:t>
            </a:r>
            <a:r>
              <a:rPr lang="uk-UA" sz="1800" dirty="0">
                <a:effectLst/>
                <a:latin typeface="+mj-lt"/>
                <a:ea typeface="Calibri" panose="020F0502020204030204" pitchFamily="34" charset="0"/>
                <a:cs typeface="Times New Roman" panose="02020603050405020304" pitchFamily="18" charset="0"/>
              </a:rPr>
              <a:t>антикорупційних програмах Державної екологічної інспекції України</a:t>
            </a:r>
          </a:p>
          <a:p>
            <a:pPr rtl="0"/>
            <a:r>
              <a:rPr lang="uk-UA" sz="1800" dirty="0">
                <a:effectLst/>
                <a:latin typeface="+mj-lt"/>
                <a:ea typeface="Calibri" panose="020F0502020204030204" pitchFamily="34" charset="0"/>
                <a:cs typeface="Times New Roman" panose="02020603050405020304" pitchFamily="18" charset="0"/>
              </a:rPr>
              <a:t>на 2021-2022 та 2023-2024 роки</a:t>
            </a:r>
            <a:endParaRPr lang="ru-RU" sz="1800" dirty="0">
              <a:latin typeface="+mj-lt"/>
              <a:cs typeface="Times New Roman" panose="02020603050405020304" pitchFamily="18" charset="0"/>
            </a:endParaRPr>
          </a:p>
        </p:txBody>
      </p:sp>
      <p:pic>
        <p:nvPicPr>
          <p:cNvPr id="12" name="Объект 11">
            <a:extLst>
              <a:ext uri="{FF2B5EF4-FFF2-40B4-BE49-F238E27FC236}">
                <a16:creationId xmlns:a16="http://schemas.microsoft.com/office/drawing/2014/main" id="{186EE2F1-9469-4A60-9DF0-8FE411B217E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2321" r="22081"/>
          <a:stretch/>
        </p:blipFill>
        <p:spPr>
          <a:xfrm>
            <a:off x="1333500" y="2437770"/>
            <a:ext cx="5048250" cy="4035542"/>
          </a:xfrm>
          <a:effectLst>
            <a:softEdge rad="165100"/>
          </a:effectLst>
        </p:spPr>
      </p:pic>
      <p:sp>
        <p:nvSpPr>
          <p:cNvPr id="6" name="Объект 5"/>
          <p:cNvSpPr>
            <a:spLocks noGrp="1"/>
          </p:cNvSpPr>
          <p:nvPr>
            <p:ph sz="quarter" idx="4"/>
          </p:nvPr>
        </p:nvSpPr>
        <p:spPr>
          <a:xfrm>
            <a:off x="5714999" y="2453197"/>
            <a:ext cx="5514975" cy="3811271"/>
          </a:xfrm>
        </p:spPr>
        <p:txBody>
          <a:bodyPr rtlCol="0">
            <a:noAutofit/>
          </a:bodyPr>
          <a:lstStyle/>
          <a:p>
            <a:pPr marL="457200" indent="0" algn="just">
              <a:lnSpc>
                <a:spcPct val="107000"/>
              </a:lnSpc>
              <a:spcAft>
                <a:spcPts val="600"/>
              </a:spcAft>
              <a:buNone/>
            </a:pPr>
            <a:r>
              <a:rPr lang="uk-UA" sz="1800" dirty="0">
                <a:effectLst/>
                <a:ea typeface="Calibri" panose="020F0502020204030204" pitchFamily="34" charset="0"/>
                <a:cs typeface="Times New Roman" panose="02020603050405020304" pitchFamily="18" charset="0"/>
              </a:rPr>
              <a:t>Під час здійснення заходів державного нагляду (контролю) державними інспекторами з охорони навколишнього природного середовища, наявна </a:t>
            </a:r>
            <a:r>
              <a:rPr lang="uk-UA" sz="1800" b="1" dirty="0">
                <a:effectLst/>
                <a:ea typeface="Calibri" panose="020F0502020204030204" pitchFamily="34" charset="0"/>
                <a:cs typeface="Times New Roman" panose="02020603050405020304" pitchFamily="18" charset="0"/>
              </a:rPr>
              <a:t>можливість викривлення інформації </a:t>
            </a:r>
            <a:r>
              <a:rPr lang="uk-UA" sz="1800" dirty="0">
                <a:effectLst/>
                <a:ea typeface="Calibri" panose="020F0502020204030204" pitchFamily="34" charset="0"/>
                <a:cs typeface="Times New Roman" panose="02020603050405020304" pitchFamily="18" charset="0"/>
              </a:rPr>
              <a:t>про порушення природоохоронного законодавства, отриманої у ході перевірки, невнесення її в Уніфіковану форму акту за результатами проведеної перевірки та невжиття заходів реагування/притягнення порушників природоохоронного законодавства до відповідальності, також, </a:t>
            </a:r>
            <a:r>
              <a:rPr lang="uk-UA" sz="1800" b="1" dirty="0">
                <a:effectLst/>
                <a:ea typeface="Calibri" panose="020F0502020204030204" pitchFamily="34" charset="0"/>
                <a:cs typeface="Times New Roman" panose="02020603050405020304" pitchFamily="18" charset="0"/>
              </a:rPr>
              <a:t>м</a:t>
            </a:r>
            <a:r>
              <a:rPr lang="uk-UA" sz="1800" b="1" dirty="0">
                <a:effectLst/>
                <a:ea typeface="Calibri" panose="020F0502020204030204" pitchFamily="34" charset="0"/>
              </a:rPr>
              <a:t>ожливість зловживання посадовими особами Інспекції, своїми повноваженнями</a:t>
            </a:r>
            <a:endParaRPr lang="ru-RU" sz="1800" dirty="0"/>
          </a:p>
        </p:txBody>
      </p:sp>
      <p:sp>
        <p:nvSpPr>
          <p:cNvPr id="10" name="Номер слайда 6"/>
          <p:cNvSpPr>
            <a:spLocks noGrp="1"/>
          </p:cNvSpPr>
          <p:nvPr>
            <p:ph type="sldNum" sz="quarter" idx="12"/>
          </p:nvPr>
        </p:nvSpPr>
        <p:spPr>
          <a:xfrm>
            <a:off x="0" y="6629400"/>
            <a:ext cx="410402" cy="228600"/>
          </a:xfrm>
        </p:spPr>
        <p:txBody>
          <a:bodyPr rtlCol="0"/>
          <a:lstStyle/>
          <a:p>
            <a:pPr rtl="0"/>
            <a:r>
              <a:rPr lang="en-US" dirty="0"/>
              <a:t>7</a:t>
            </a:r>
          </a:p>
        </p:txBody>
      </p:sp>
      <p:sp>
        <p:nvSpPr>
          <p:cNvPr id="8" name="Дата 7"/>
          <p:cNvSpPr>
            <a:spLocks noGrp="1"/>
          </p:cNvSpPr>
          <p:nvPr>
            <p:ph type="dt" sz="half" idx="10"/>
          </p:nvPr>
        </p:nvSpPr>
        <p:spPr/>
        <p:txBody>
          <a:bodyPr rtlCol="0"/>
          <a:lstStyle/>
          <a:p>
            <a:pPr rtl="0"/>
            <a:fld id="{B3D9EFCF-B7A6-4FA2-A318-D5D722A2E397}" type="datetime1">
              <a:rPr lang="ru-RU" smtClean="0"/>
              <a:t>14.08.2024</a:t>
            </a:fld>
            <a:endParaRPr lang="ru-RU" dirty="0"/>
          </a:p>
        </p:txBody>
      </p:sp>
      <p:sp>
        <p:nvSpPr>
          <p:cNvPr id="9" name="Нижний колонтитул 8"/>
          <p:cNvSpPr>
            <a:spLocks noGrp="1"/>
          </p:cNvSpPr>
          <p:nvPr>
            <p:ph type="ftr" sz="quarter" idx="13"/>
          </p:nvPr>
        </p:nvSpPr>
        <p:spPr>
          <a:xfrm>
            <a:off x="1637716" y="6629400"/>
            <a:ext cx="9144259" cy="228600"/>
          </a:xfrm>
        </p:spPr>
        <p:txBody>
          <a:bodyPr rtlCol="0"/>
          <a:lstStyle/>
          <a:p>
            <a:pPr rtl="0"/>
            <a:r>
              <a:rPr lang="ru" dirty="0"/>
              <a:t>Державна екологічна інспекція Центрального округу</a:t>
            </a:r>
            <a:endParaRPr lang="en-US" dirty="0"/>
          </a:p>
        </p:txBody>
      </p:sp>
      <p:pic>
        <p:nvPicPr>
          <p:cNvPr id="11" name="Рисунок 10">
            <a:extLst>
              <a:ext uri="{FF2B5EF4-FFF2-40B4-BE49-F238E27FC236}">
                <a16:creationId xmlns:a16="http://schemas.microsoft.com/office/drawing/2014/main" id="{D6780818-433D-4814-9D23-C6A3FC58D4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67" y="584200"/>
            <a:ext cx="1430866" cy="1430866"/>
          </a:xfrm>
          <a:prstGeom prst="rect">
            <a:avLst/>
          </a:prstGeom>
        </p:spPr>
      </p:pic>
    </p:spTree>
    <p:extLst>
      <p:ext uri="{BB962C8B-B14F-4D97-AF65-F5344CB8AC3E}">
        <p14:creationId xmlns:p14="http://schemas.microsoft.com/office/powerpoint/2010/main" val="103485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r>
              <a:rPr lang="uk-UA" sz="3600" b="1" dirty="0">
                <a:effectLst/>
                <a:ea typeface="Calibri" panose="020F0502020204030204" pitchFamily="34" charset="0"/>
              </a:rPr>
              <a:t>Щодо корупційних ризиків, пов’язаних із здійсненням контрольно-наглядових функцій</a:t>
            </a:r>
            <a:endParaRPr lang="ru-RU" dirty="0"/>
          </a:p>
        </p:txBody>
      </p:sp>
      <p:sp>
        <p:nvSpPr>
          <p:cNvPr id="3" name="Текст 2"/>
          <p:cNvSpPr>
            <a:spLocks noGrp="1"/>
          </p:cNvSpPr>
          <p:nvPr>
            <p:ph type="body" idx="1"/>
          </p:nvPr>
        </p:nvSpPr>
        <p:spPr/>
        <p:txBody>
          <a:bodyPr rtlCol="0"/>
          <a:lstStyle/>
          <a:p>
            <a:r>
              <a:rPr lang="uk-UA" sz="2400" dirty="0">
                <a:latin typeface="Corbel (Заголовки)"/>
                <a:ea typeface="Calibri" panose="020F0502020204030204" pitchFamily="34" charset="0"/>
                <a:cs typeface="Times New Roman" panose="02020603050405020304" pitchFamily="18" charset="0"/>
              </a:rPr>
              <a:t>МОЖЛИВІ НАСЛІДКИ: </a:t>
            </a:r>
            <a:endParaRPr lang="ru-RU" dirty="0">
              <a:latin typeface="Corbel (Заголовки)"/>
            </a:endParaRPr>
          </a:p>
        </p:txBody>
      </p:sp>
      <p:sp>
        <p:nvSpPr>
          <p:cNvPr id="4" name="Объект 3"/>
          <p:cNvSpPr>
            <a:spLocks noGrp="1"/>
          </p:cNvSpPr>
          <p:nvPr>
            <p:ph sz="half" idx="2"/>
          </p:nvPr>
        </p:nvSpPr>
        <p:spPr/>
        <p:txBody>
          <a:bodyPr rtlCol="0">
            <a:normAutofit/>
          </a:bodyPr>
          <a:lstStyle/>
          <a:p>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uk-UA" sz="2400" b="1" dirty="0">
                <a:effectLst/>
                <a:ea typeface="Calibri" panose="020F0502020204030204" pitchFamily="34" charset="0"/>
                <a:cs typeface="Times New Roman" panose="02020603050405020304" pitchFamily="18" charset="0"/>
              </a:rPr>
              <a:t>вчинення корупційного або пов’язаного з корупцією правопорушення;</a:t>
            </a:r>
          </a:p>
          <a:p>
            <a:r>
              <a:rPr lang="uk-UA" sz="2400" b="1" dirty="0">
                <a:effectLst/>
                <a:ea typeface="Calibri" panose="020F0502020204030204" pitchFamily="34" charset="0"/>
                <a:cs typeface="Times New Roman" panose="02020603050405020304" pitchFamily="18" charset="0"/>
              </a:rPr>
              <a:t> репутаційні втрати державного органу</a:t>
            </a:r>
            <a:endParaRPr lang="uk-UA" sz="2400" dirty="0">
              <a:effectLst/>
              <a:ea typeface="Calibri" panose="020F0502020204030204" pitchFamily="34" charset="0"/>
              <a:cs typeface="Times New Roman" panose="02020603050405020304" pitchFamily="18" charset="0"/>
            </a:endParaRPr>
          </a:p>
          <a:p>
            <a:pPr rtl="0"/>
            <a:endParaRPr lang="ru-RU" dirty="0"/>
          </a:p>
        </p:txBody>
      </p:sp>
      <p:sp>
        <p:nvSpPr>
          <p:cNvPr id="5" name="Текст 4"/>
          <p:cNvSpPr>
            <a:spLocks noGrp="1"/>
          </p:cNvSpPr>
          <p:nvPr>
            <p:ph type="body" sz="quarter" idx="3"/>
          </p:nvPr>
        </p:nvSpPr>
        <p:spPr>
          <a:xfrm>
            <a:off x="6172199" y="1554480"/>
            <a:ext cx="5381625" cy="1150620"/>
          </a:xfrm>
        </p:spPr>
        <p:txBody>
          <a:bodyPr rtlCol="0"/>
          <a:lstStyle/>
          <a:p>
            <a:r>
              <a:rPr lang="uk-UA" sz="2400" dirty="0">
                <a:latin typeface="+mj-lt"/>
                <a:ea typeface="Calibri" panose="020F0502020204030204" pitchFamily="34" charset="0"/>
                <a:cs typeface="Times New Roman" panose="02020603050405020304" pitchFamily="18" charset="0"/>
              </a:rPr>
              <a:t>ДЛЯ ЗАПОБІГАННЯ ЗДІЙСНЮВАТИ: </a:t>
            </a:r>
          </a:p>
          <a:p>
            <a:pPr rtl="0"/>
            <a:endParaRPr lang="ru-RU" dirty="0"/>
          </a:p>
        </p:txBody>
      </p:sp>
      <p:sp>
        <p:nvSpPr>
          <p:cNvPr id="6" name="Объект 5"/>
          <p:cNvSpPr>
            <a:spLocks noGrp="1"/>
          </p:cNvSpPr>
          <p:nvPr>
            <p:ph sz="quarter" idx="4"/>
          </p:nvPr>
        </p:nvSpPr>
        <p:spPr>
          <a:xfrm>
            <a:off x="6143625" y="2643697"/>
            <a:ext cx="5086350" cy="3811271"/>
          </a:xfrm>
        </p:spPr>
        <p:txBody>
          <a:bodyPr rtlCol="0">
            <a:normAutofit/>
          </a:bodyPr>
          <a:lstStyle/>
          <a:p>
            <a:pPr indent="450215" algn="just">
              <a:lnSpc>
                <a:spcPct val="107000"/>
              </a:lnSpc>
              <a:spcAft>
                <a:spcPts val="600"/>
              </a:spcAft>
            </a:pPr>
            <a:r>
              <a:rPr lang="uk-UA" sz="1800" dirty="0">
                <a:effectLst/>
                <a:ea typeface="Calibri" panose="020F0502020204030204" pitchFamily="34" charset="0"/>
                <a:cs typeface="Times New Roman" panose="02020603050405020304" pitchFamily="18" charset="0"/>
              </a:rPr>
              <a:t>Направлення державних інспекторів з охорони навколишнього природного середовища під час здійснення заходів державного нагляду (контролю) дотримання вимог природоохоронного законодавств а </a:t>
            </a:r>
            <a:r>
              <a:rPr lang="uk-UA" sz="1800" b="1" dirty="0">
                <a:effectLst/>
                <a:ea typeface="Calibri" panose="020F0502020204030204" pitchFamily="34" charset="0"/>
                <a:cs typeface="Times New Roman" panose="02020603050405020304" pitchFamily="18" charset="0"/>
              </a:rPr>
              <a:t>у складі груп</a:t>
            </a:r>
            <a:r>
              <a:rPr lang="uk-UA" sz="1800" dirty="0">
                <a:effectLst/>
                <a:ea typeface="Calibri" panose="020F0502020204030204" pitchFamily="34" charset="0"/>
                <a:cs typeface="Times New Roman" panose="02020603050405020304" pitchFamily="18" charset="0"/>
              </a:rPr>
              <a:t>.</a:t>
            </a:r>
          </a:p>
          <a:p>
            <a:pPr indent="450215" algn="just">
              <a:lnSpc>
                <a:spcPct val="107000"/>
              </a:lnSpc>
              <a:spcAft>
                <a:spcPts val="600"/>
              </a:spcAft>
            </a:pPr>
            <a:r>
              <a:rPr lang="uk-UA" sz="1800" b="1" dirty="0">
                <a:effectLst/>
                <a:ea typeface="Calibri" panose="020F0502020204030204" pitchFamily="34" charset="0"/>
                <a:cs typeface="Times New Roman" panose="02020603050405020304" pitchFamily="18" charset="0"/>
              </a:rPr>
              <a:t>Використання технічних засобів </a:t>
            </a:r>
            <a:r>
              <a:rPr lang="uk-UA" sz="1800" b="1" dirty="0" err="1">
                <a:effectLst/>
                <a:ea typeface="Calibri" panose="020F0502020204030204" pitchFamily="34" charset="0"/>
                <a:cs typeface="Times New Roman" panose="02020603050405020304" pitchFamily="18" charset="0"/>
              </a:rPr>
              <a:t>відеофіксації</a:t>
            </a:r>
            <a:r>
              <a:rPr lang="uk-UA" sz="1800" b="1" dirty="0">
                <a:effectLst/>
                <a:ea typeface="Calibri" panose="020F0502020204030204" pitchFamily="34" charset="0"/>
                <a:cs typeface="Times New Roman" panose="02020603050405020304" pitchFamily="18" charset="0"/>
              </a:rPr>
              <a:t> </a:t>
            </a:r>
            <a:r>
              <a:rPr lang="uk-UA" sz="1800" dirty="0">
                <a:effectLst/>
                <a:ea typeface="Calibri" panose="020F0502020204030204" pitchFamily="34" charset="0"/>
                <a:cs typeface="Times New Roman" panose="02020603050405020304" pitchFamily="18" charset="0"/>
              </a:rPr>
              <a:t>процесу проведення заходів державного нагляду (контролю).</a:t>
            </a:r>
          </a:p>
          <a:p>
            <a:pPr rtl="0"/>
            <a:endParaRPr lang="ru-RU" dirty="0"/>
          </a:p>
        </p:txBody>
      </p:sp>
      <p:sp>
        <p:nvSpPr>
          <p:cNvPr id="10" name="Номер слайда 6"/>
          <p:cNvSpPr>
            <a:spLocks noGrp="1"/>
          </p:cNvSpPr>
          <p:nvPr>
            <p:ph type="sldNum" sz="quarter" idx="12"/>
          </p:nvPr>
        </p:nvSpPr>
        <p:spPr>
          <a:xfrm>
            <a:off x="0" y="6629400"/>
            <a:ext cx="410402" cy="228600"/>
          </a:xfrm>
        </p:spPr>
        <p:txBody>
          <a:bodyPr rtlCol="0"/>
          <a:lstStyle/>
          <a:p>
            <a:pPr rtl="0"/>
            <a:r>
              <a:rPr lang="en-US" dirty="0"/>
              <a:t>7</a:t>
            </a:r>
          </a:p>
        </p:txBody>
      </p:sp>
      <p:sp>
        <p:nvSpPr>
          <p:cNvPr id="8" name="Дата 7"/>
          <p:cNvSpPr>
            <a:spLocks noGrp="1"/>
          </p:cNvSpPr>
          <p:nvPr>
            <p:ph type="dt" sz="half" idx="10"/>
          </p:nvPr>
        </p:nvSpPr>
        <p:spPr/>
        <p:txBody>
          <a:bodyPr rtlCol="0"/>
          <a:lstStyle/>
          <a:p>
            <a:pPr rtl="0"/>
            <a:fld id="{B3D9EFCF-B7A6-4FA2-A318-D5D722A2E397}" type="datetime1">
              <a:rPr lang="ru-RU" smtClean="0"/>
              <a:t>14.08.2024</a:t>
            </a:fld>
            <a:endParaRPr lang="ru-RU" dirty="0"/>
          </a:p>
        </p:txBody>
      </p:sp>
      <p:sp>
        <p:nvSpPr>
          <p:cNvPr id="9" name="Нижний колонтитул 8"/>
          <p:cNvSpPr>
            <a:spLocks noGrp="1"/>
          </p:cNvSpPr>
          <p:nvPr>
            <p:ph type="ftr" sz="quarter" idx="13"/>
          </p:nvPr>
        </p:nvSpPr>
        <p:spPr>
          <a:xfrm>
            <a:off x="1637716" y="6629400"/>
            <a:ext cx="9144259" cy="228600"/>
          </a:xfrm>
        </p:spPr>
        <p:txBody>
          <a:bodyPr rtlCol="0"/>
          <a:lstStyle/>
          <a:p>
            <a:pPr rtl="0"/>
            <a:r>
              <a:rPr lang="ru" dirty="0"/>
              <a:t>Державна екологічна інспекція Центрального округу</a:t>
            </a:r>
            <a:endParaRPr lang="en-US" dirty="0"/>
          </a:p>
        </p:txBody>
      </p:sp>
      <p:pic>
        <p:nvPicPr>
          <p:cNvPr id="12" name="Рисунок 11">
            <a:extLst>
              <a:ext uri="{FF2B5EF4-FFF2-40B4-BE49-F238E27FC236}">
                <a16:creationId xmlns:a16="http://schemas.microsoft.com/office/drawing/2014/main" id="{CAA72D45-B10D-4183-A863-A88B08E49E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67" y="584200"/>
            <a:ext cx="1430866" cy="1430866"/>
          </a:xfrm>
          <a:prstGeom prst="rect">
            <a:avLst/>
          </a:prstGeom>
        </p:spPr>
      </p:pic>
    </p:spTree>
    <p:extLst>
      <p:ext uri="{BB962C8B-B14F-4D97-AF65-F5344CB8AC3E}">
        <p14:creationId xmlns:p14="http://schemas.microsoft.com/office/powerpoint/2010/main" val="381608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r>
              <a:rPr lang="uk-UA" sz="3600" b="1" dirty="0">
                <a:effectLst/>
                <a:ea typeface="Calibri" panose="020F0502020204030204" pitchFamily="34" charset="0"/>
              </a:rPr>
              <a:t>Щодо корупційних ризиків, пов’язаних із використанням державного майна та ресурсів</a:t>
            </a:r>
            <a:endParaRPr lang="ru-RU" dirty="0"/>
          </a:p>
        </p:txBody>
      </p:sp>
      <p:sp>
        <p:nvSpPr>
          <p:cNvPr id="3" name="Текст 2"/>
          <p:cNvSpPr>
            <a:spLocks noGrp="1"/>
          </p:cNvSpPr>
          <p:nvPr>
            <p:ph type="body" idx="1"/>
          </p:nvPr>
        </p:nvSpPr>
        <p:spPr>
          <a:xfrm>
            <a:off x="1409698" y="1554480"/>
            <a:ext cx="9372601" cy="823912"/>
          </a:xfrm>
        </p:spPr>
        <p:txBody>
          <a:bodyPr rtlCol="0">
            <a:normAutofit/>
          </a:bodyPr>
          <a:lstStyle/>
          <a:p>
            <a:pPr rtl="0"/>
            <a:r>
              <a:rPr lang="uk-UA" sz="1800" dirty="0">
                <a:effectLst/>
                <a:latin typeface="+mj-lt"/>
                <a:ea typeface="Calibri" panose="020F0502020204030204" pitchFamily="34" charset="0"/>
                <a:cs typeface="Times New Roman" panose="02020603050405020304" pitchFamily="18" charset="0"/>
              </a:rPr>
              <a:t>визначених в</a:t>
            </a:r>
            <a:r>
              <a:rPr lang="uk-UA" sz="1800" b="1" dirty="0">
                <a:effectLst/>
                <a:latin typeface="+mj-lt"/>
                <a:ea typeface="Calibri" panose="020F0502020204030204" pitchFamily="34" charset="0"/>
                <a:cs typeface="Times New Roman" panose="02020603050405020304" pitchFamily="18" charset="0"/>
              </a:rPr>
              <a:t> </a:t>
            </a:r>
            <a:r>
              <a:rPr lang="uk-UA" sz="1800" dirty="0">
                <a:effectLst/>
                <a:latin typeface="+mj-lt"/>
                <a:ea typeface="Calibri" panose="020F0502020204030204" pitchFamily="34" charset="0"/>
                <a:cs typeface="Times New Roman" panose="02020603050405020304" pitchFamily="18" charset="0"/>
              </a:rPr>
              <a:t>антикорупційних програмах Державної екологічної інспекції України</a:t>
            </a:r>
          </a:p>
          <a:p>
            <a:pPr rtl="0"/>
            <a:r>
              <a:rPr lang="uk-UA" sz="1800" dirty="0">
                <a:effectLst/>
                <a:latin typeface="+mj-lt"/>
                <a:ea typeface="Calibri" panose="020F0502020204030204" pitchFamily="34" charset="0"/>
                <a:cs typeface="Times New Roman" panose="02020603050405020304" pitchFamily="18" charset="0"/>
              </a:rPr>
              <a:t>на 2024-2022 та 2023-2024 роки</a:t>
            </a:r>
            <a:endParaRPr lang="ru-RU" sz="1800" dirty="0">
              <a:latin typeface="+mj-lt"/>
              <a:cs typeface="Times New Roman" panose="02020603050405020304" pitchFamily="18" charset="0"/>
            </a:endParaRPr>
          </a:p>
        </p:txBody>
      </p:sp>
      <p:sp>
        <p:nvSpPr>
          <p:cNvPr id="6" name="Объект 5"/>
          <p:cNvSpPr>
            <a:spLocks noGrp="1"/>
          </p:cNvSpPr>
          <p:nvPr>
            <p:ph sz="quarter" idx="4"/>
          </p:nvPr>
        </p:nvSpPr>
        <p:spPr>
          <a:xfrm>
            <a:off x="6496050" y="2453197"/>
            <a:ext cx="4733924" cy="3811271"/>
          </a:xfrm>
        </p:spPr>
        <p:txBody>
          <a:bodyPr rtlCol="0">
            <a:noAutofit/>
          </a:bodyPr>
          <a:lstStyle/>
          <a:p>
            <a:pPr indent="450215" algn="just">
              <a:lnSpc>
                <a:spcPct val="107000"/>
              </a:lnSpc>
              <a:spcAft>
                <a:spcPts val="600"/>
              </a:spcAft>
            </a:pPr>
            <a:endParaRPr lang="uk-UA" sz="1800" dirty="0">
              <a:effectLst/>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ea typeface="Calibri" panose="020F0502020204030204" pitchFamily="34" charset="0"/>
                <a:cs typeface="Times New Roman" panose="02020603050405020304" pitchFamily="18" charset="0"/>
              </a:rPr>
              <a:t>Можливість використання посадовими особами Інспекції державного майна у вигляді автотранспортних (в тому числі плавучих) засобів у приватних цілях.</a:t>
            </a:r>
          </a:p>
        </p:txBody>
      </p:sp>
      <p:sp>
        <p:nvSpPr>
          <p:cNvPr id="10" name="Номер слайда 6"/>
          <p:cNvSpPr>
            <a:spLocks noGrp="1"/>
          </p:cNvSpPr>
          <p:nvPr>
            <p:ph type="sldNum" sz="quarter" idx="12"/>
          </p:nvPr>
        </p:nvSpPr>
        <p:spPr>
          <a:xfrm>
            <a:off x="0" y="6629400"/>
            <a:ext cx="410402" cy="228600"/>
          </a:xfrm>
        </p:spPr>
        <p:txBody>
          <a:bodyPr rtlCol="0"/>
          <a:lstStyle/>
          <a:p>
            <a:pPr rtl="0"/>
            <a:r>
              <a:rPr lang="en-US" dirty="0"/>
              <a:t>7</a:t>
            </a:r>
          </a:p>
        </p:txBody>
      </p:sp>
      <p:sp>
        <p:nvSpPr>
          <p:cNvPr id="8" name="Дата 7"/>
          <p:cNvSpPr>
            <a:spLocks noGrp="1"/>
          </p:cNvSpPr>
          <p:nvPr>
            <p:ph type="dt" sz="half" idx="10"/>
          </p:nvPr>
        </p:nvSpPr>
        <p:spPr/>
        <p:txBody>
          <a:bodyPr rtlCol="0"/>
          <a:lstStyle/>
          <a:p>
            <a:pPr rtl="0"/>
            <a:fld id="{B3D9EFCF-B7A6-4FA2-A318-D5D722A2E397}" type="datetime1">
              <a:rPr lang="ru-RU" smtClean="0"/>
              <a:t>14.08.2024</a:t>
            </a:fld>
            <a:endParaRPr lang="ru-RU" dirty="0"/>
          </a:p>
        </p:txBody>
      </p:sp>
      <p:sp>
        <p:nvSpPr>
          <p:cNvPr id="9" name="Нижний колонтитул 8"/>
          <p:cNvSpPr>
            <a:spLocks noGrp="1"/>
          </p:cNvSpPr>
          <p:nvPr>
            <p:ph type="ftr" sz="quarter" idx="13"/>
          </p:nvPr>
        </p:nvSpPr>
        <p:spPr>
          <a:xfrm>
            <a:off x="1637716" y="6629400"/>
            <a:ext cx="9144259" cy="228600"/>
          </a:xfrm>
        </p:spPr>
        <p:txBody>
          <a:bodyPr rtlCol="0"/>
          <a:lstStyle/>
          <a:p>
            <a:pPr rtl="0"/>
            <a:r>
              <a:rPr lang="ru" dirty="0"/>
              <a:t>Державна екологічна інспекція Центрального округу</a:t>
            </a:r>
            <a:endParaRPr lang="en-US" dirty="0"/>
          </a:p>
        </p:txBody>
      </p:sp>
      <p:pic>
        <p:nvPicPr>
          <p:cNvPr id="11" name="Рисунок 10">
            <a:extLst>
              <a:ext uri="{FF2B5EF4-FFF2-40B4-BE49-F238E27FC236}">
                <a16:creationId xmlns:a16="http://schemas.microsoft.com/office/drawing/2014/main" id="{D6780818-433D-4814-9D23-C6A3FC58D4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67" y="584200"/>
            <a:ext cx="1430866" cy="1430866"/>
          </a:xfrm>
          <a:prstGeom prst="rect">
            <a:avLst/>
          </a:prstGeom>
        </p:spPr>
      </p:pic>
      <p:pic>
        <p:nvPicPr>
          <p:cNvPr id="13" name="Объект 12">
            <a:extLst>
              <a:ext uri="{FF2B5EF4-FFF2-40B4-BE49-F238E27FC236}">
                <a16:creationId xmlns:a16="http://schemas.microsoft.com/office/drawing/2014/main" id="{383E64B3-FAF4-426E-8AD2-D5A0E78E90E4}"/>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36341"/>
          <a:stretch/>
        </p:blipFill>
        <p:spPr>
          <a:xfrm>
            <a:off x="1590675" y="2545031"/>
            <a:ext cx="4800600" cy="3959131"/>
          </a:xfrm>
          <a:effectLst>
            <a:softEdge rad="304800"/>
          </a:effectLst>
        </p:spPr>
      </p:pic>
    </p:spTree>
    <p:extLst>
      <p:ext uri="{BB962C8B-B14F-4D97-AF65-F5344CB8AC3E}">
        <p14:creationId xmlns:p14="http://schemas.microsoft.com/office/powerpoint/2010/main" val="81244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r>
              <a:rPr lang="uk-UA" sz="3600" b="1" dirty="0">
                <a:effectLst/>
                <a:ea typeface="Calibri" panose="020F0502020204030204" pitchFamily="34" charset="0"/>
              </a:rPr>
              <a:t>Щодо корупційних ризиків, пов’язаних із використанням державного майна та ресурсів</a:t>
            </a:r>
            <a:endParaRPr lang="ru-RU" dirty="0"/>
          </a:p>
        </p:txBody>
      </p:sp>
      <p:sp>
        <p:nvSpPr>
          <p:cNvPr id="3" name="Текст 2"/>
          <p:cNvSpPr>
            <a:spLocks noGrp="1"/>
          </p:cNvSpPr>
          <p:nvPr>
            <p:ph type="body" idx="1"/>
          </p:nvPr>
        </p:nvSpPr>
        <p:spPr/>
        <p:txBody>
          <a:bodyPr rtlCol="0"/>
          <a:lstStyle/>
          <a:p>
            <a:r>
              <a:rPr lang="uk-UA" sz="2400" dirty="0">
                <a:latin typeface="Corbel (Заголовки)"/>
                <a:ea typeface="Calibri" panose="020F0502020204030204" pitchFamily="34" charset="0"/>
                <a:cs typeface="Times New Roman" panose="02020603050405020304" pitchFamily="18" charset="0"/>
              </a:rPr>
              <a:t>МОЖЛИВІ НАСЛІДКИ: </a:t>
            </a:r>
            <a:endParaRPr lang="ru-RU" dirty="0">
              <a:latin typeface="Corbel (Заголовки)"/>
            </a:endParaRPr>
          </a:p>
        </p:txBody>
      </p:sp>
      <p:sp>
        <p:nvSpPr>
          <p:cNvPr id="4" name="Объект 3"/>
          <p:cNvSpPr>
            <a:spLocks noGrp="1"/>
          </p:cNvSpPr>
          <p:nvPr>
            <p:ph sz="half" idx="2"/>
          </p:nvPr>
        </p:nvSpPr>
        <p:spPr/>
        <p:txBody>
          <a:bodyPr rtlCol="0">
            <a:normAutofit/>
          </a:bodyPr>
          <a:lstStyle/>
          <a:p>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r>
              <a:rPr lang="uk-UA" sz="2400" b="1" dirty="0">
                <a:effectLst/>
                <a:ea typeface="Calibri" panose="020F0502020204030204" pitchFamily="34" charset="0"/>
                <a:cs typeface="Times New Roman" panose="02020603050405020304" pitchFamily="18" charset="0"/>
              </a:rPr>
              <a:t>вчинення дисциплінарного проступку, </a:t>
            </a:r>
          </a:p>
          <a:p>
            <a:pPr indent="450215"/>
            <a:r>
              <a:rPr lang="uk-UA" sz="2400" b="1" dirty="0">
                <a:effectLst/>
                <a:ea typeface="Calibri" panose="020F0502020204030204" pitchFamily="34" charset="0"/>
                <a:cs typeface="Times New Roman" panose="02020603050405020304" pitchFamily="18" charset="0"/>
              </a:rPr>
              <a:t>корупційного або пов’язаного з корупцією правопорушення;</a:t>
            </a:r>
          </a:p>
          <a:p>
            <a:pPr indent="450215"/>
            <a:r>
              <a:rPr lang="uk-UA" sz="2400" b="1" dirty="0">
                <a:effectLst/>
                <a:ea typeface="Calibri" panose="020F0502020204030204" pitchFamily="34" charset="0"/>
                <a:cs typeface="Times New Roman" panose="02020603050405020304" pitchFamily="18" charset="0"/>
              </a:rPr>
              <a:t> погіршення репутації державного органу</a:t>
            </a:r>
            <a:endParaRPr lang="uk-UA" sz="2400" dirty="0">
              <a:effectLst/>
              <a:ea typeface="Calibri" panose="020F0502020204030204" pitchFamily="34" charset="0"/>
              <a:cs typeface="Times New Roman" panose="02020603050405020304" pitchFamily="18" charset="0"/>
            </a:endParaRPr>
          </a:p>
          <a:p>
            <a:pPr rtl="0"/>
            <a:endParaRPr lang="ru-RU" dirty="0"/>
          </a:p>
        </p:txBody>
      </p:sp>
      <p:sp>
        <p:nvSpPr>
          <p:cNvPr id="5" name="Текст 4"/>
          <p:cNvSpPr>
            <a:spLocks noGrp="1"/>
          </p:cNvSpPr>
          <p:nvPr>
            <p:ph type="body" sz="quarter" idx="3"/>
          </p:nvPr>
        </p:nvSpPr>
        <p:spPr>
          <a:xfrm>
            <a:off x="6172199" y="1554480"/>
            <a:ext cx="5381625" cy="1150620"/>
          </a:xfrm>
        </p:spPr>
        <p:txBody>
          <a:bodyPr rtlCol="0"/>
          <a:lstStyle/>
          <a:p>
            <a:r>
              <a:rPr lang="uk-UA" sz="2400" dirty="0">
                <a:latin typeface="+mj-lt"/>
                <a:ea typeface="Calibri" panose="020F0502020204030204" pitchFamily="34" charset="0"/>
                <a:cs typeface="Times New Roman" panose="02020603050405020304" pitchFamily="18" charset="0"/>
              </a:rPr>
              <a:t>ДЛЯ ЗАПОБІГАННЯ ЗДІЙСНЮВАТИ: </a:t>
            </a:r>
          </a:p>
          <a:p>
            <a:pPr rtl="0"/>
            <a:endParaRPr lang="ru-RU" dirty="0"/>
          </a:p>
        </p:txBody>
      </p:sp>
      <p:sp>
        <p:nvSpPr>
          <p:cNvPr id="6" name="Объект 5"/>
          <p:cNvSpPr>
            <a:spLocks noGrp="1"/>
          </p:cNvSpPr>
          <p:nvPr>
            <p:ph sz="quarter" idx="4"/>
          </p:nvPr>
        </p:nvSpPr>
        <p:spPr>
          <a:xfrm>
            <a:off x="6143625" y="2643697"/>
            <a:ext cx="5086350" cy="3811271"/>
          </a:xfrm>
        </p:spPr>
        <p:txBody>
          <a:bodyPr rtlCol="0">
            <a:normAutofit/>
          </a:bodyPr>
          <a:lstStyle/>
          <a:p>
            <a:pPr indent="449580" algn="just">
              <a:spcAft>
                <a:spcPts val="600"/>
              </a:spcAft>
            </a:pPr>
            <a:r>
              <a:rPr lang="uk-UA" sz="1800" dirty="0">
                <a:solidFill>
                  <a:srgbClr val="000000"/>
                </a:solidFill>
                <a:effectLst/>
                <a:ea typeface="Calibri" panose="020F0502020204030204" pitchFamily="34" charset="0"/>
              </a:rPr>
              <a:t>Особистий контроль керівників відповідальних структурних підрозділів.</a:t>
            </a:r>
          </a:p>
          <a:p>
            <a:pPr indent="449580" algn="just">
              <a:spcAft>
                <a:spcPts val="600"/>
              </a:spcAft>
            </a:pPr>
            <a:r>
              <a:rPr lang="uk-UA" sz="1800" dirty="0">
                <a:solidFill>
                  <a:srgbClr val="000000"/>
                </a:solidFill>
                <a:effectLst/>
                <a:ea typeface="Calibri" panose="020F0502020204030204" pitchFamily="34" charset="0"/>
              </a:rPr>
              <a:t>Закупівлю технічних засобів, які дозволять встановлювати місцезнаходження автотранспортних (в тому числі плавучих) засобів в режимі реального часу та встановлення їх на державні автотранспортні засоби (в тому числі плавучі). </a:t>
            </a:r>
          </a:p>
          <a:p>
            <a:pPr indent="449580" algn="just">
              <a:spcAft>
                <a:spcPts val="600"/>
              </a:spcAft>
            </a:pPr>
            <a:r>
              <a:rPr lang="uk-UA" sz="1800" dirty="0">
                <a:solidFill>
                  <a:srgbClr val="000000"/>
                </a:solidFill>
                <a:effectLst/>
                <a:ea typeface="Calibri" panose="020F0502020204030204" pitchFamily="34" charset="0"/>
              </a:rPr>
              <a:t>Визначити відповідальних виконавців за відстеженням місцезнаходження державних автотранспортних (в тому числі плавучих) засобів.</a:t>
            </a:r>
          </a:p>
          <a:p>
            <a:pPr rtl="0"/>
            <a:endParaRPr lang="ru-RU" dirty="0"/>
          </a:p>
        </p:txBody>
      </p:sp>
      <p:sp>
        <p:nvSpPr>
          <p:cNvPr id="10" name="Номер слайда 6"/>
          <p:cNvSpPr>
            <a:spLocks noGrp="1"/>
          </p:cNvSpPr>
          <p:nvPr>
            <p:ph type="sldNum" sz="quarter" idx="12"/>
          </p:nvPr>
        </p:nvSpPr>
        <p:spPr>
          <a:xfrm>
            <a:off x="0" y="6629400"/>
            <a:ext cx="410402" cy="228600"/>
          </a:xfrm>
        </p:spPr>
        <p:txBody>
          <a:bodyPr rtlCol="0"/>
          <a:lstStyle/>
          <a:p>
            <a:pPr rtl="0"/>
            <a:r>
              <a:rPr lang="en-US" dirty="0"/>
              <a:t>7</a:t>
            </a:r>
          </a:p>
        </p:txBody>
      </p:sp>
      <p:sp>
        <p:nvSpPr>
          <p:cNvPr id="8" name="Дата 7"/>
          <p:cNvSpPr>
            <a:spLocks noGrp="1"/>
          </p:cNvSpPr>
          <p:nvPr>
            <p:ph type="dt" sz="half" idx="10"/>
          </p:nvPr>
        </p:nvSpPr>
        <p:spPr/>
        <p:txBody>
          <a:bodyPr rtlCol="0"/>
          <a:lstStyle/>
          <a:p>
            <a:pPr rtl="0"/>
            <a:fld id="{B3D9EFCF-B7A6-4FA2-A318-D5D722A2E397}" type="datetime1">
              <a:rPr lang="ru-RU" smtClean="0"/>
              <a:t>14.08.2024</a:t>
            </a:fld>
            <a:endParaRPr lang="ru-RU" dirty="0"/>
          </a:p>
        </p:txBody>
      </p:sp>
      <p:sp>
        <p:nvSpPr>
          <p:cNvPr id="9" name="Нижний колонтитул 8"/>
          <p:cNvSpPr>
            <a:spLocks noGrp="1"/>
          </p:cNvSpPr>
          <p:nvPr>
            <p:ph type="ftr" sz="quarter" idx="13"/>
          </p:nvPr>
        </p:nvSpPr>
        <p:spPr>
          <a:xfrm>
            <a:off x="1637716" y="6629400"/>
            <a:ext cx="9144259" cy="228600"/>
          </a:xfrm>
        </p:spPr>
        <p:txBody>
          <a:bodyPr rtlCol="0"/>
          <a:lstStyle/>
          <a:p>
            <a:pPr rtl="0"/>
            <a:r>
              <a:rPr lang="ru" dirty="0"/>
              <a:t>Державна екологічна інспекція Центрального округу</a:t>
            </a:r>
            <a:endParaRPr lang="en-US" dirty="0"/>
          </a:p>
        </p:txBody>
      </p:sp>
      <p:pic>
        <p:nvPicPr>
          <p:cNvPr id="12" name="Рисунок 11">
            <a:extLst>
              <a:ext uri="{FF2B5EF4-FFF2-40B4-BE49-F238E27FC236}">
                <a16:creationId xmlns:a16="http://schemas.microsoft.com/office/drawing/2014/main" id="{CAA72D45-B10D-4183-A863-A88B08E49E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67" y="584200"/>
            <a:ext cx="1430866" cy="1430866"/>
          </a:xfrm>
          <a:prstGeom prst="rect">
            <a:avLst/>
          </a:prstGeom>
        </p:spPr>
      </p:pic>
    </p:spTree>
    <p:extLst>
      <p:ext uri="{BB962C8B-B14F-4D97-AF65-F5344CB8AC3E}">
        <p14:creationId xmlns:p14="http://schemas.microsoft.com/office/powerpoint/2010/main" val="258631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0026" y="276086"/>
            <a:ext cx="9371949" cy="2105163"/>
          </a:xfrm>
        </p:spPr>
        <p:txBody>
          <a:bodyPr rtlCol="0">
            <a:noAutofit/>
          </a:bodyPr>
          <a:lstStyle/>
          <a:p>
            <a:r>
              <a:rPr lang="uk-UA" sz="3200" b="1" dirty="0">
                <a:effectLst/>
                <a:ea typeface="Calibri" panose="020F0502020204030204" pitchFamily="34" charset="0"/>
              </a:rPr>
              <a:t>Щодо застосування антикорупційних обмежень, заборон, а також вимог з дотримання правил етичної поведінки положень Закону України «Про запобігання корупції»</a:t>
            </a:r>
            <a:endParaRPr lang="ru-RU" sz="3200" dirty="0"/>
          </a:p>
        </p:txBody>
      </p:sp>
      <p:sp>
        <p:nvSpPr>
          <p:cNvPr id="6" name="Объект 5"/>
          <p:cNvSpPr>
            <a:spLocks noGrp="1"/>
          </p:cNvSpPr>
          <p:nvPr>
            <p:ph sz="quarter" idx="4"/>
          </p:nvPr>
        </p:nvSpPr>
        <p:spPr>
          <a:xfrm>
            <a:off x="7191375" y="2453197"/>
            <a:ext cx="3590924" cy="3811271"/>
          </a:xfrm>
        </p:spPr>
        <p:txBody>
          <a:bodyPr rtlCol="0">
            <a:noAutofit/>
          </a:bodyPr>
          <a:lstStyle/>
          <a:p>
            <a:pPr marL="180000" indent="0" algn="just">
              <a:buNone/>
            </a:pPr>
            <a:endParaRPr lang="uk-UA" sz="2000" dirty="0">
              <a:effectLst/>
              <a:ea typeface="Calibri" panose="020F0502020204030204" pitchFamily="34" charset="0"/>
            </a:endParaRPr>
          </a:p>
          <a:p>
            <a:pPr marL="180000" indent="0" algn="just">
              <a:buNone/>
            </a:pPr>
            <a:r>
              <a:rPr lang="uk-UA" sz="2000" dirty="0">
                <a:effectLst/>
                <a:ea typeface="Calibri" panose="020F0502020204030204" pitchFamily="34" charset="0"/>
              </a:rPr>
              <a:t>Розроблено пам’ятки </a:t>
            </a:r>
            <a:r>
              <a:rPr lang="uk-UA" sz="2000" b="1" dirty="0">
                <a:effectLst/>
                <a:ea typeface="Calibri" panose="020F0502020204030204" pitchFamily="34" charset="0"/>
              </a:rPr>
              <a:t>щодо застосування антикорупційних обмежень, заборон, а також вимог з дотримання правил етичної поведінки </a:t>
            </a:r>
            <a:r>
              <a:rPr lang="uk-UA" sz="2000" dirty="0">
                <a:effectLst/>
                <a:ea typeface="Calibri" panose="020F0502020204030204" pitchFamily="34" charset="0"/>
              </a:rPr>
              <a:t>та ознайомлено працівників, на яких поширюється дія Закону України «Про запобігання корупції»</a:t>
            </a:r>
            <a:endParaRPr lang="ru-RU" sz="2000" dirty="0"/>
          </a:p>
        </p:txBody>
      </p:sp>
      <p:sp>
        <p:nvSpPr>
          <p:cNvPr id="10" name="Номер слайда 6"/>
          <p:cNvSpPr>
            <a:spLocks noGrp="1"/>
          </p:cNvSpPr>
          <p:nvPr>
            <p:ph type="sldNum" sz="quarter" idx="12"/>
          </p:nvPr>
        </p:nvSpPr>
        <p:spPr>
          <a:xfrm>
            <a:off x="0" y="6629400"/>
            <a:ext cx="410402" cy="228600"/>
          </a:xfrm>
        </p:spPr>
        <p:txBody>
          <a:bodyPr rtlCol="0"/>
          <a:lstStyle/>
          <a:p>
            <a:pPr rtl="0"/>
            <a:r>
              <a:rPr lang="en-US" dirty="0"/>
              <a:t>7</a:t>
            </a:r>
          </a:p>
        </p:txBody>
      </p:sp>
      <p:sp>
        <p:nvSpPr>
          <p:cNvPr id="8" name="Дата 7"/>
          <p:cNvSpPr>
            <a:spLocks noGrp="1"/>
          </p:cNvSpPr>
          <p:nvPr>
            <p:ph type="dt" sz="half" idx="10"/>
          </p:nvPr>
        </p:nvSpPr>
        <p:spPr/>
        <p:txBody>
          <a:bodyPr rtlCol="0"/>
          <a:lstStyle/>
          <a:p>
            <a:pPr rtl="0"/>
            <a:fld id="{B3D9EFCF-B7A6-4FA2-A318-D5D722A2E397}" type="datetime1">
              <a:rPr lang="ru-RU" smtClean="0"/>
              <a:t>14.08.2024</a:t>
            </a:fld>
            <a:endParaRPr lang="ru-RU" dirty="0"/>
          </a:p>
        </p:txBody>
      </p:sp>
      <p:sp>
        <p:nvSpPr>
          <p:cNvPr id="9" name="Нижний колонтитул 8"/>
          <p:cNvSpPr>
            <a:spLocks noGrp="1"/>
          </p:cNvSpPr>
          <p:nvPr>
            <p:ph type="ftr" sz="quarter" idx="13"/>
          </p:nvPr>
        </p:nvSpPr>
        <p:spPr>
          <a:xfrm>
            <a:off x="1637716" y="6629400"/>
            <a:ext cx="9144259" cy="228600"/>
          </a:xfrm>
        </p:spPr>
        <p:txBody>
          <a:bodyPr rtlCol="0"/>
          <a:lstStyle/>
          <a:p>
            <a:pPr rtl="0"/>
            <a:r>
              <a:rPr lang="ru" dirty="0"/>
              <a:t>Державна екологічна інспекція Центрального округу</a:t>
            </a:r>
            <a:endParaRPr lang="en-US" dirty="0"/>
          </a:p>
        </p:txBody>
      </p:sp>
      <p:pic>
        <p:nvPicPr>
          <p:cNvPr id="11" name="Рисунок 10">
            <a:extLst>
              <a:ext uri="{FF2B5EF4-FFF2-40B4-BE49-F238E27FC236}">
                <a16:creationId xmlns:a16="http://schemas.microsoft.com/office/drawing/2014/main" id="{D6780818-433D-4814-9D23-C6A3FC58D4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67" y="584200"/>
            <a:ext cx="1430866" cy="1430866"/>
          </a:xfrm>
          <a:prstGeom prst="rect">
            <a:avLst/>
          </a:prstGeom>
        </p:spPr>
      </p:pic>
      <p:pic>
        <p:nvPicPr>
          <p:cNvPr id="17" name="Объект 16">
            <a:extLst>
              <a:ext uri="{FF2B5EF4-FFF2-40B4-BE49-F238E27FC236}">
                <a16:creationId xmlns:a16="http://schemas.microsoft.com/office/drawing/2014/main" id="{1BBD7775-66EE-4D4E-88B6-DB4D1233F45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495425" y="2683893"/>
            <a:ext cx="6000750" cy="3522518"/>
          </a:xfrm>
          <a:effectLst>
            <a:softEdge rad="495300"/>
          </a:effectLst>
        </p:spPr>
      </p:pic>
    </p:spTree>
    <p:extLst>
      <p:ext uri="{BB962C8B-B14F-4D97-AF65-F5344CB8AC3E}">
        <p14:creationId xmlns:p14="http://schemas.microsoft.com/office/powerpoint/2010/main" val="846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0026" y="276086"/>
            <a:ext cx="9371949" cy="895489"/>
          </a:xfrm>
        </p:spPr>
        <p:txBody>
          <a:bodyPr rtlCol="0">
            <a:noAutofit/>
          </a:bodyPr>
          <a:lstStyle/>
          <a:p>
            <a:r>
              <a:rPr lang="uk-UA" sz="3200" b="1" dirty="0">
                <a:effectLst/>
                <a:ea typeface="Calibri" panose="020F0502020204030204" pitchFamily="34" charset="0"/>
              </a:rPr>
              <a:t>Щодо застосування антикорупційних обмежень</a:t>
            </a:r>
            <a:endParaRPr lang="ru-RU" sz="3200" dirty="0"/>
          </a:p>
        </p:txBody>
      </p:sp>
      <p:sp>
        <p:nvSpPr>
          <p:cNvPr id="10" name="Номер слайда 6"/>
          <p:cNvSpPr>
            <a:spLocks noGrp="1"/>
          </p:cNvSpPr>
          <p:nvPr>
            <p:ph type="sldNum" sz="quarter" idx="12"/>
          </p:nvPr>
        </p:nvSpPr>
        <p:spPr>
          <a:xfrm>
            <a:off x="0" y="6629400"/>
            <a:ext cx="410402" cy="228600"/>
          </a:xfrm>
        </p:spPr>
        <p:txBody>
          <a:bodyPr rtlCol="0"/>
          <a:lstStyle/>
          <a:p>
            <a:pPr rtl="0"/>
            <a:r>
              <a:rPr lang="en-US" dirty="0"/>
              <a:t>7</a:t>
            </a:r>
          </a:p>
        </p:txBody>
      </p:sp>
      <p:sp>
        <p:nvSpPr>
          <p:cNvPr id="8" name="Дата 7"/>
          <p:cNvSpPr>
            <a:spLocks noGrp="1"/>
          </p:cNvSpPr>
          <p:nvPr>
            <p:ph type="dt" sz="half" idx="10"/>
          </p:nvPr>
        </p:nvSpPr>
        <p:spPr/>
        <p:txBody>
          <a:bodyPr rtlCol="0"/>
          <a:lstStyle/>
          <a:p>
            <a:pPr rtl="0"/>
            <a:fld id="{B3D9EFCF-B7A6-4FA2-A318-D5D722A2E397}" type="datetime1">
              <a:rPr lang="ru-RU" smtClean="0"/>
              <a:t>14.08.2024</a:t>
            </a:fld>
            <a:endParaRPr lang="ru-RU" dirty="0"/>
          </a:p>
        </p:txBody>
      </p:sp>
      <p:sp>
        <p:nvSpPr>
          <p:cNvPr id="9" name="Нижний колонтитул 8"/>
          <p:cNvSpPr>
            <a:spLocks noGrp="1"/>
          </p:cNvSpPr>
          <p:nvPr>
            <p:ph type="ftr" sz="quarter" idx="13"/>
          </p:nvPr>
        </p:nvSpPr>
        <p:spPr>
          <a:xfrm>
            <a:off x="1637716" y="6629400"/>
            <a:ext cx="9144259" cy="228600"/>
          </a:xfrm>
        </p:spPr>
        <p:txBody>
          <a:bodyPr rtlCol="0"/>
          <a:lstStyle/>
          <a:p>
            <a:pPr rtl="0"/>
            <a:r>
              <a:rPr lang="ru" dirty="0"/>
              <a:t>Державна екологічна інспекція Центрального округу</a:t>
            </a:r>
            <a:endParaRPr lang="en-US" dirty="0"/>
          </a:p>
        </p:txBody>
      </p:sp>
      <p:pic>
        <p:nvPicPr>
          <p:cNvPr id="11" name="Рисунок 10">
            <a:extLst>
              <a:ext uri="{FF2B5EF4-FFF2-40B4-BE49-F238E27FC236}">
                <a16:creationId xmlns:a16="http://schemas.microsoft.com/office/drawing/2014/main" id="{D6780818-433D-4814-9D23-C6A3FC58D4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67" y="117475"/>
            <a:ext cx="1430866" cy="1430866"/>
          </a:xfrm>
          <a:prstGeom prst="rect">
            <a:avLst/>
          </a:prstGeom>
        </p:spPr>
      </p:pic>
      <p:sp>
        <p:nvSpPr>
          <p:cNvPr id="4" name="Объект 3">
            <a:extLst>
              <a:ext uri="{FF2B5EF4-FFF2-40B4-BE49-F238E27FC236}">
                <a16:creationId xmlns:a16="http://schemas.microsoft.com/office/drawing/2014/main" id="{BAC79A2F-4CD3-434F-B390-249E4881DEB2}"/>
              </a:ext>
            </a:extLst>
          </p:cNvPr>
          <p:cNvSpPr>
            <a:spLocks noGrp="1"/>
          </p:cNvSpPr>
          <p:nvPr>
            <p:ph sz="half" idx="2"/>
          </p:nvPr>
        </p:nvSpPr>
        <p:spPr>
          <a:xfrm>
            <a:off x="485776" y="1333500"/>
            <a:ext cx="11315700" cy="5381625"/>
          </a:xfrm>
        </p:spPr>
        <p:txBody>
          <a:bodyPr>
            <a:normAutofit fontScale="47500" lnSpcReduction="20000"/>
          </a:bodyPr>
          <a:lstStyle/>
          <a:p>
            <a:pPr marL="0" indent="0" algn="just">
              <a:lnSpc>
                <a:spcPct val="120000"/>
              </a:lnSpc>
              <a:spcBef>
                <a:spcPts val="600"/>
              </a:spcBef>
            </a:pPr>
            <a:r>
              <a:rPr lang="uk-UA" sz="2900" dirty="0">
                <a:effectLst/>
                <a:ea typeface="Calibri" panose="020F0502020204030204" pitchFamily="34" charset="0"/>
                <a:cs typeface="Times New Roman" panose="02020603050405020304" pitchFamily="18" charset="0"/>
              </a:rPr>
              <a:t>Стаття 22 </a:t>
            </a:r>
            <a:r>
              <a:rPr lang="uk-UA" sz="2900" b="1" dirty="0">
                <a:effectLst/>
                <a:ea typeface="Calibri" panose="020F0502020204030204" pitchFamily="34" charset="0"/>
                <a:cs typeface="Times New Roman" panose="02020603050405020304" pitchFamily="18" charset="0"/>
              </a:rPr>
              <a:t>«Обмеження щодо використання службових повноважень чи свого становища»</a:t>
            </a:r>
            <a:r>
              <a:rPr lang="uk-UA" sz="2900" dirty="0">
                <a:effectLst/>
                <a:ea typeface="Calibri" panose="020F0502020204030204" pitchFamily="34" charset="0"/>
                <a:cs typeface="Times New Roman" panose="02020603050405020304" pitchFamily="18" charset="0"/>
              </a:rPr>
              <a:t> забороняє особі використовувати свої службові повноваження або своє становище та пов’язані з цим можливості з метою одержання неправомірної вигоди для себе чи інших осіб, у тому числі використовувати будь-яке державне чи комунальне майно або кошти в приватних інтересах. </a:t>
            </a:r>
          </a:p>
          <a:p>
            <a:pPr marL="0" indent="0" algn="just">
              <a:lnSpc>
                <a:spcPct val="120000"/>
              </a:lnSpc>
              <a:spcBef>
                <a:spcPts val="600"/>
              </a:spcBef>
            </a:pPr>
            <a:r>
              <a:rPr lang="uk-UA" sz="2900" dirty="0">
                <a:effectLst/>
                <a:ea typeface="Calibri" panose="020F0502020204030204" pitchFamily="34" charset="0"/>
                <a:cs typeface="Times New Roman" panose="02020603050405020304" pitchFamily="18" charset="0"/>
              </a:rPr>
              <a:t>Стаття 23 </a:t>
            </a:r>
            <a:r>
              <a:rPr lang="uk-UA" sz="2900" b="1" dirty="0">
                <a:effectLst/>
                <a:ea typeface="Calibri" panose="020F0502020204030204" pitchFamily="34" charset="0"/>
                <a:cs typeface="Times New Roman" panose="02020603050405020304" pitchFamily="18" charset="0"/>
              </a:rPr>
              <a:t>«Обмеження щодо одержання подарунків»</a:t>
            </a:r>
            <a:r>
              <a:rPr lang="uk-UA" sz="2900" dirty="0">
                <a:effectLst/>
                <a:ea typeface="Calibri" panose="020F0502020204030204" pitchFamily="34" charset="0"/>
                <a:cs typeface="Times New Roman" panose="02020603050405020304" pitchFamily="18" charset="0"/>
              </a:rPr>
              <a:t> забороняє особі безпосередньо або через інших осіб вимагати, просити, одержувати подарунки для себе чи близьких їм осіб від юридичних або фізичних осіб: </a:t>
            </a:r>
          </a:p>
          <a:p>
            <a:pPr marL="0" indent="0" algn="just">
              <a:lnSpc>
                <a:spcPct val="120000"/>
              </a:lnSpc>
              <a:spcBef>
                <a:spcPts val="600"/>
              </a:spcBef>
            </a:pPr>
            <a:r>
              <a:rPr lang="uk-UA" sz="2900" dirty="0">
                <a:effectLst/>
                <a:ea typeface="Calibri" panose="020F0502020204030204" pitchFamily="34" charset="0"/>
                <a:cs typeface="Times New Roman" panose="02020603050405020304" pitchFamily="18" charset="0"/>
              </a:rPr>
              <a:t>1) у зв’язку із здійсненням такими особами діяльності, пов’язаної із виконанням функцій держави або місцевого самоврядування; </a:t>
            </a:r>
          </a:p>
          <a:p>
            <a:pPr marL="0" indent="0" algn="just">
              <a:lnSpc>
                <a:spcPct val="120000"/>
              </a:lnSpc>
              <a:spcBef>
                <a:spcPts val="600"/>
              </a:spcBef>
            </a:pPr>
            <a:r>
              <a:rPr lang="uk-UA" sz="2900" dirty="0">
                <a:effectLst/>
                <a:ea typeface="Calibri" panose="020F0502020204030204" pitchFamily="34" charset="0"/>
                <a:cs typeface="Times New Roman" panose="02020603050405020304" pitchFamily="18" charset="0"/>
              </a:rPr>
              <a:t>2) якщо особа, яка дарує, перебуває в підпорядкуванні такої особи. </a:t>
            </a:r>
          </a:p>
          <a:p>
            <a:pPr marL="0" indent="0" algn="just">
              <a:lnSpc>
                <a:spcPct val="120000"/>
              </a:lnSpc>
              <a:spcBef>
                <a:spcPts val="600"/>
              </a:spcBef>
            </a:pPr>
            <a:r>
              <a:rPr lang="uk-UA" sz="2900" dirty="0">
                <a:effectLst/>
                <a:ea typeface="Calibri" panose="020F0502020204030204" pitchFamily="34" charset="0"/>
                <a:cs typeface="Times New Roman" panose="02020603050405020304" pitchFamily="18" charset="0"/>
              </a:rPr>
              <a:t>Стаття 24 </a:t>
            </a:r>
            <a:r>
              <a:rPr lang="uk-UA" sz="2900" b="1" dirty="0">
                <a:effectLst/>
                <a:ea typeface="Calibri" panose="020F0502020204030204" pitchFamily="34" charset="0"/>
                <a:cs typeface="Times New Roman" panose="02020603050405020304" pitchFamily="18" charset="0"/>
              </a:rPr>
              <a:t>«Запобігання одержанню неправомірної вигоди або подарунка та поводження з ними»</a:t>
            </a:r>
            <a:r>
              <a:rPr lang="uk-UA" sz="2900" dirty="0">
                <a:effectLst/>
                <a:ea typeface="Calibri" panose="020F0502020204030204" pitchFamily="34" charset="0"/>
                <a:cs typeface="Times New Roman" panose="02020603050405020304" pitchFamily="18" charset="0"/>
              </a:rPr>
              <a:t> зобов’язує особу: </a:t>
            </a:r>
          </a:p>
          <a:p>
            <a:pPr marL="0" indent="0" algn="just">
              <a:lnSpc>
                <a:spcPct val="120000"/>
              </a:lnSpc>
              <a:spcBef>
                <a:spcPts val="600"/>
              </a:spcBef>
            </a:pPr>
            <a:r>
              <a:rPr lang="uk-UA" sz="2900" dirty="0">
                <a:effectLst/>
                <a:ea typeface="Calibri" panose="020F0502020204030204" pitchFamily="34" charset="0"/>
                <a:cs typeface="Times New Roman" panose="02020603050405020304" pitchFamily="18" charset="0"/>
              </a:rPr>
              <a:t>1) відмовитися від пропозиції; </a:t>
            </a:r>
          </a:p>
          <a:p>
            <a:pPr marL="0" indent="0" algn="just">
              <a:lnSpc>
                <a:spcPct val="120000"/>
              </a:lnSpc>
              <a:spcBef>
                <a:spcPts val="600"/>
              </a:spcBef>
            </a:pPr>
            <a:r>
              <a:rPr lang="uk-UA" sz="2900" dirty="0">
                <a:effectLst/>
                <a:ea typeface="Calibri" panose="020F0502020204030204" pitchFamily="34" charset="0"/>
                <a:cs typeface="Times New Roman" panose="02020603050405020304" pitchFamily="18" charset="0"/>
              </a:rPr>
              <a:t>2) за можливості ідентифікувати особу, яка зробила пропозицію; </a:t>
            </a:r>
          </a:p>
          <a:p>
            <a:pPr marL="0" indent="0" algn="just">
              <a:lnSpc>
                <a:spcPct val="120000"/>
              </a:lnSpc>
              <a:spcBef>
                <a:spcPts val="600"/>
              </a:spcBef>
            </a:pPr>
            <a:r>
              <a:rPr lang="uk-UA" sz="2900" dirty="0">
                <a:effectLst/>
                <a:ea typeface="Calibri" panose="020F0502020204030204" pitchFamily="34" charset="0"/>
                <a:cs typeface="Times New Roman" panose="02020603050405020304" pitchFamily="18" charset="0"/>
              </a:rPr>
              <a:t>3) залучити свідків, якщо це можливо, у тому числі з числа співробітників; </a:t>
            </a:r>
          </a:p>
          <a:p>
            <a:pPr marL="0" indent="0" algn="just">
              <a:lnSpc>
                <a:spcPct val="120000"/>
              </a:lnSpc>
              <a:spcBef>
                <a:spcPts val="600"/>
              </a:spcBef>
            </a:pPr>
            <a:r>
              <a:rPr lang="uk-UA" sz="2900" dirty="0">
                <a:effectLst/>
                <a:ea typeface="Calibri" panose="020F0502020204030204" pitchFamily="34" charset="0"/>
                <a:cs typeface="Times New Roman" panose="02020603050405020304" pitchFamily="18" charset="0"/>
              </a:rPr>
              <a:t>4) письмово повідомити про пропозицію безпосереднього керівника (за наявності) або керівника відповідного органу, підприємства, установи, організації, спеціально уповноважених суб’єктів у сфері протидії корупції. </a:t>
            </a:r>
          </a:p>
          <a:p>
            <a:pPr marL="0" indent="0" algn="just">
              <a:lnSpc>
                <a:spcPct val="120000"/>
              </a:lnSpc>
              <a:spcBef>
                <a:spcPts val="600"/>
              </a:spcBef>
            </a:pPr>
            <a:r>
              <a:rPr lang="uk-UA" sz="2900" dirty="0">
                <a:effectLst/>
                <a:ea typeface="Calibri" panose="020F0502020204030204" pitchFamily="34" charset="0"/>
                <a:cs typeface="Times New Roman" panose="02020603050405020304" pitchFamily="18" charset="0"/>
              </a:rPr>
              <a:t>Стаття 27 </a:t>
            </a:r>
            <a:r>
              <a:rPr lang="uk-UA" sz="2900" b="1" dirty="0">
                <a:effectLst/>
                <a:ea typeface="Calibri" panose="020F0502020204030204" pitchFamily="34" charset="0"/>
                <a:cs typeface="Times New Roman" panose="02020603050405020304" pitchFamily="18" charset="0"/>
              </a:rPr>
              <a:t>«Обмеження спільної роботи близьких осіб»</a:t>
            </a:r>
            <a:r>
              <a:rPr lang="uk-UA" sz="2900" dirty="0">
                <a:effectLst/>
                <a:ea typeface="Calibri" panose="020F0502020204030204" pitchFamily="34" charset="0"/>
                <a:cs typeface="Times New Roman" panose="02020603050405020304" pitchFamily="18" charset="0"/>
              </a:rPr>
              <a:t> вказує на те, що особа не може мати у прямому підпорядкуванні близьких їм осіб або бути прямо підпорядкованими у зв’язку з виконанням повноважень близьким їм особам та зобов’язані повідомити керівництво органу, на посаду в якому вони претендують, про працюючих у цьому органі близьких їй осіб. </a:t>
            </a:r>
          </a:p>
          <a:p>
            <a:pPr marL="0" indent="0" algn="just">
              <a:lnSpc>
                <a:spcPct val="120000"/>
              </a:lnSpc>
              <a:spcBef>
                <a:spcPts val="600"/>
              </a:spcBef>
            </a:pPr>
            <a:r>
              <a:rPr lang="uk-UA" sz="2900" dirty="0">
                <a:effectLst/>
                <a:ea typeface="Calibri" panose="020F0502020204030204" pitchFamily="34" charset="0"/>
                <a:cs typeface="Times New Roman" panose="02020603050405020304" pitchFamily="18" charset="0"/>
              </a:rPr>
              <a:t>У разі виникнення обставин щодо порушення зазначених вимог вживати заходів щодо усунення таких обставин у п’ятнадцятиденний строк. </a:t>
            </a:r>
          </a:p>
          <a:p>
            <a:pPr marL="0" indent="0" algn="just">
              <a:lnSpc>
                <a:spcPct val="120000"/>
              </a:lnSpc>
              <a:spcBef>
                <a:spcPts val="600"/>
              </a:spcBef>
            </a:pPr>
            <a:r>
              <a:rPr lang="uk-UA" sz="2900" dirty="0">
                <a:effectLst/>
                <a:ea typeface="Calibri" panose="020F0502020204030204" pitchFamily="34" charset="0"/>
                <a:cs typeface="Times New Roman" panose="02020603050405020304" pitchFamily="18" charset="0"/>
              </a:rPr>
              <a:t>Якщо в зазначений строк ці обставини добровільно не усунуто, відповідні особи або близькі їм особи в місячний строк з моменту виникнення обставин підлягають переведенню в установленому порядку на іншу посаду, що виключає пряме підпорядкування. </a:t>
            </a:r>
          </a:p>
          <a:p>
            <a:pPr marL="0" indent="0" algn="just">
              <a:lnSpc>
                <a:spcPct val="120000"/>
              </a:lnSpc>
              <a:spcBef>
                <a:spcPts val="600"/>
              </a:spcBef>
            </a:pPr>
            <a:r>
              <a:rPr lang="uk-UA" sz="2900" dirty="0">
                <a:effectLst/>
                <a:ea typeface="Calibri" panose="020F0502020204030204" pitchFamily="34" charset="0"/>
                <a:cs typeface="Times New Roman" panose="02020603050405020304" pitchFamily="18" charset="0"/>
              </a:rPr>
              <a:t>У разі неможливості такого переведення особа, яка перебуває у підпорядкуванні, підлягає звільненню із займаної посади. </a:t>
            </a:r>
          </a:p>
          <a:p>
            <a:endParaRPr lang="uk-UA" dirty="0"/>
          </a:p>
        </p:txBody>
      </p:sp>
    </p:spTree>
    <p:extLst>
      <p:ext uri="{BB962C8B-B14F-4D97-AF65-F5344CB8AC3E}">
        <p14:creationId xmlns:p14="http://schemas.microsoft.com/office/powerpoint/2010/main" val="448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0026" y="276086"/>
            <a:ext cx="9371949" cy="895489"/>
          </a:xfrm>
        </p:spPr>
        <p:txBody>
          <a:bodyPr rtlCol="0">
            <a:noAutofit/>
          </a:bodyPr>
          <a:lstStyle/>
          <a:p>
            <a:r>
              <a:rPr lang="uk-UA" sz="3200" b="1" dirty="0">
                <a:effectLst/>
                <a:ea typeface="Calibri" panose="020F0502020204030204" pitchFamily="34" charset="0"/>
              </a:rPr>
              <a:t>Щодо застосування антикорупційних обмежень</a:t>
            </a:r>
            <a:endParaRPr lang="ru-RU" sz="3200" dirty="0"/>
          </a:p>
        </p:txBody>
      </p:sp>
      <p:sp>
        <p:nvSpPr>
          <p:cNvPr id="10" name="Номер слайда 6"/>
          <p:cNvSpPr>
            <a:spLocks noGrp="1"/>
          </p:cNvSpPr>
          <p:nvPr>
            <p:ph type="sldNum" sz="quarter" idx="12"/>
          </p:nvPr>
        </p:nvSpPr>
        <p:spPr>
          <a:xfrm>
            <a:off x="0" y="6629400"/>
            <a:ext cx="410402" cy="228600"/>
          </a:xfrm>
        </p:spPr>
        <p:txBody>
          <a:bodyPr rtlCol="0"/>
          <a:lstStyle/>
          <a:p>
            <a:pPr rtl="0"/>
            <a:r>
              <a:rPr lang="en-US" dirty="0"/>
              <a:t>7</a:t>
            </a:r>
          </a:p>
        </p:txBody>
      </p:sp>
      <p:sp>
        <p:nvSpPr>
          <p:cNvPr id="8" name="Дата 7"/>
          <p:cNvSpPr>
            <a:spLocks noGrp="1"/>
          </p:cNvSpPr>
          <p:nvPr>
            <p:ph type="dt" sz="half" idx="10"/>
          </p:nvPr>
        </p:nvSpPr>
        <p:spPr/>
        <p:txBody>
          <a:bodyPr rtlCol="0"/>
          <a:lstStyle/>
          <a:p>
            <a:pPr rtl="0"/>
            <a:fld id="{B3D9EFCF-B7A6-4FA2-A318-D5D722A2E397}" type="datetime1">
              <a:rPr lang="ru-RU" smtClean="0"/>
              <a:t>14.08.2024</a:t>
            </a:fld>
            <a:endParaRPr lang="ru-RU" dirty="0"/>
          </a:p>
        </p:txBody>
      </p:sp>
      <p:sp>
        <p:nvSpPr>
          <p:cNvPr id="9" name="Нижний колонтитул 8"/>
          <p:cNvSpPr>
            <a:spLocks noGrp="1"/>
          </p:cNvSpPr>
          <p:nvPr>
            <p:ph type="ftr" sz="quarter" idx="13"/>
          </p:nvPr>
        </p:nvSpPr>
        <p:spPr>
          <a:xfrm>
            <a:off x="1637716" y="6629400"/>
            <a:ext cx="9144259" cy="228600"/>
          </a:xfrm>
        </p:spPr>
        <p:txBody>
          <a:bodyPr rtlCol="0"/>
          <a:lstStyle/>
          <a:p>
            <a:pPr rtl="0"/>
            <a:r>
              <a:rPr lang="ru" dirty="0"/>
              <a:t>Державна екологічна інспекція Центрального округу</a:t>
            </a:r>
            <a:endParaRPr lang="en-US" dirty="0"/>
          </a:p>
        </p:txBody>
      </p:sp>
      <p:pic>
        <p:nvPicPr>
          <p:cNvPr id="11" name="Рисунок 10">
            <a:extLst>
              <a:ext uri="{FF2B5EF4-FFF2-40B4-BE49-F238E27FC236}">
                <a16:creationId xmlns:a16="http://schemas.microsoft.com/office/drawing/2014/main" id="{D6780818-433D-4814-9D23-C6A3FC58D4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67" y="117475"/>
            <a:ext cx="1430866" cy="1430866"/>
          </a:xfrm>
          <a:prstGeom prst="rect">
            <a:avLst/>
          </a:prstGeom>
        </p:spPr>
      </p:pic>
      <p:sp>
        <p:nvSpPr>
          <p:cNvPr id="4" name="Объект 3">
            <a:extLst>
              <a:ext uri="{FF2B5EF4-FFF2-40B4-BE49-F238E27FC236}">
                <a16:creationId xmlns:a16="http://schemas.microsoft.com/office/drawing/2014/main" id="{BAC79A2F-4CD3-434F-B390-249E4881DEB2}"/>
              </a:ext>
            </a:extLst>
          </p:cNvPr>
          <p:cNvSpPr>
            <a:spLocks noGrp="1"/>
          </p:cNvSpPr>
          <p:nvPr>
            <p:ph sz="half" idx="2"/>
          </p:nvPr>
        </p:nvSpPr>
        <p:spPr>
          <a:xfrm>
            <a:off x="457201" y="1200151"/>
            <a:ext cx="11315700" cy="5772150"/>
          </a:xfrm>
        </p:spPr>
        <p:txBody>
          <a:bodyPr>
            <a:normAutofit fontScale="25000" lnSpcReduction="20000"/>
          </a:bodyPr>
          <a:lstStyle/>
          <a:p>
            <a:pPr marL="0" indent="0" algn="just">
              <a:lnSpc>
                <a:spcPct val="120000"/>
              </a:lnSpc>
              <a:spcBef>
                <a:spcPts val="600"/>
              </a:spcBef>
            </a:pPr>
            <a:r>
              <a:rPr lang="uk-UA" sz="5400" dirty="0">
                <a:effectLst/>
                <a:ea typeface="Calibri" panose="020F0502020204030204" pitchFamily="34" charset="0"/>
                <a:cs typeface="Times New Roman" panose="02020603050405020304" pitchFamily="18" charset="0"/>
              </a:rPr>
              <a:t>Стаття 28 </a:t>
            </a:r>
            <a:r>
              <a:rPr lang="uk-UA" sz="5400" b="1" dirty="0">
                <a:effectLst/>
                <a:ea typeface="Calibri" panose="020F0502020204030204" pitchFamily="34" charset="0"/>
                <a:cs typeface="Times New Roman" panose="02020603050405020304" pitchFamily="18" charset="0"/>
              </a:rPr>
              <a:t>«Запобігання та врегулювання конфлікту інтересів»</a:t>
            </a:r>
            <a:r>
              <a:rPr lang="uk-UA" sz="5400" dirty="0">
                <a:effectLst/>
                <a:ea typeface="Calibri" panose="020F0502020204030204" pitchFamily="34" charset="0"/>
                <a:cs typeface="Times New Roman" panose="02020603050405020304" pitchFamily="18" charset="0"/>
              </a:rPr>
              <a:t> зобов’язує особу: </a:t>
            </a:r>
          </a:p>
          <a:p>
            <a:pPr marL="0" indent="0" algn="just">
              <a:lnSpc>
                <a:spcPct val="120000"/>
              </a:lnSpc>
              <a:spcBef>
                <a:spcPts val="600"/>
              </a:spcBef>
            </a:pPr>
            <a:r>
              <a:rPr lang="uk-UA" sz="5400" dirty="0">
                <a:effectLst/>
                <a:ea typeface="Calibri" panose="020F0502020204030204" pitchFamily="34" charset="0"/>
                <a:cs typeface="Times New Roman" panose="02020603050405020304" pitchFamily="18" charset="0"/>
              </a:rPr>
              <a:t>1) вживати заходів щодо недопущення виникнення реального, потенційного конфлікту інтересів; </a:t>
            </a:r>
          </a:p>
          <a:p>
            <a:pPr marL="0" indent="0" algn="just">
              <a:lnSpc>
                <a:spcPct val="120000"/>
              </a:lnSpc>
              <a:spcBef>
                <a:spcPts val="600"/>
              </a:spcBef>
            </a:pPr>
            <a:r>
              <a:rPr lang="uk-UA" sz="5400" dirty="0">
                <a:effectLst/>
                <a:ea typeface="Calibri" panose="020F0502020204030204" pitchFamily="34" charset="0"/>
                <a:cs typeface="Times New Roman" panose="02020603050405020304" pitchFamily="18" charset="0"/>
              </a:rPr>
              <a:t>2) повідомляти не пізніше наступного робочого дня з моменту, коли особа дізналася чи повинна була дізнатися про наявність у неї реального чи потенційного конфлікту інтересів безпосереднього керівника, а у випадку перебування особи на посаді, яка не передбачає наявності у неї безпосереднього керівника, або в колегіальному органі – Національне агентство з питань запобігання корупції чи інший визначений законом орган або колегіальний орган, під час виконання повноважень у якому виник конфлікт інтересів, відповідно; </a:t>
            </a:r>
          </a:p>
          <a:p>
            <a:pPr marL="0" indent="0" algn="just">
              <a:lnSpc>
                <a:spcPct val="120000"/>
              </a:lnSpc>
              <a:spcBef>
                <a:spcPts val="600"/>
              </a:spcBef>
            </a:pPr>
            <a:r>
              <a:rPr lang="uk-UA" sz="5400" dirty="0">
                <a:effectLst/>
                <a:ea typeface="Calibri" panose="020F0502020204030204" pitchFamily="34" charset="0"/>
                <a:cs typeface="Times New Roman" panose="02020603050405020304" pitchFamily="18" charset="0"/>
              </a:rPr>
              <a:t>3) не вчиняти дій та не приймати рішень в умовах реального конфлікту інтересів; </a:t>
            </a:r>
          </a:p>
          <a:p>
            <a:pPr marL="0" indent="0" algn="just">
              <a:lnSpc>
                <a:spcPct val="120000"/>
              </a:lnSpc>
              <a:spcBef>
                <a:spcPts val="600"/>
              </a:spcBef>
            </a:pPr>
            <a:r>
              <a:rPr lang="uk-UA" sz="5400" dirty="0">
                <a:effectLst/>
                <a:ea typeface="Calibri" panose="020F0502020204030204" pitchFamily="34" charset="0"/>
                <a:cs typeface="Times New Roman" panose="02020603050405020304" pitchFamily="18" charset="0"/>
              </a:rPr>
              <a:t>4) вжити заходів щодо врегулювання реального чи потенційного конфлікту інтересів. </a:t>
            </a:r>
          </a:p>
          <a:p>
            <a:pPr marL="0" indent="0" algn="just">
              <a:lnSpc>
                <a:spcPct val="120000"/>
              </a:lnSpc>
              <a:spcBef>
                <a:spcPts val="600"/>
              </a:spcBef>
            </a:pPr>
            <a:r>
              <a:rPr lang="uk-UA" sz="5400" dirty="0">
                <a:effectLst/>
                <a:ea typeface="Calibri" panose="020F0502020204030204" pitchFamily="34" charset="0"/>
                <a:cs typeface="Times New Roman" panose="02020603050405020304" pitchFamily="18" charset="0"/>
              </a:rPr>
              <a:t>Слід звернути увагу, що безпосередній керівник особи або керівник органу, до повноважень якого належить звільнення/ініціювання звільнення з посади, протягом двох робочих днів після отримання повідомлення про наявність у 2 підлеглої йому особи реального чи потенційного конфлікту інтересів приймає рішення щодо врегулювання конфлікту інтересів, про що повідомляє відповідну особу. </a:t>
            </a:r>
          </a:p>
          <a:p>
            <a:pPr marL="0" indent="0" algn="just">
              <a:lnSpc>
                <a:spcPct val="120000"/>
              </a:lnSpc>
              <a:spcBef>
                <a:spcPts val="600"/>
              </a:spcBef>
            </a:pPr>
            <a:r>
              <a:rPr lang="uk-UA" sz="5400" dirty="0">
                <a:effectLst/>
                <a:ea typeface="Calibri" panose="020F0502020204030204" pitchFamily="34" charset="0"/>
                <a:cs typeface="Times New Roman" panose="02020603050405020304" pitchFamily="18" charset="0"/>
              </a:rPr>
              <a:t>Стаття 29 </a:t>
            </a:r>
            <a:r>
              <a:rPr lang="uk-UA" sz="5400" b="1" dirty="0">
                <a:effectLst/>
                <a:ea typeface="Calibri" panose="020F0502020204030204" pitchFamily="34" charset="0"/>
                <a:cs typeface="Times New Roman" panose="02020603050405020304" pitchFamily="18" charset="0"/>
              </a:rPr>
              <a:t>«Заходи зовнішнього та самостійного врегулювання конфлікту інтересів»</a:t>
            </a:r>
            <a:r>
              <a:rPr lang="uk-UA" sz="5400" dirty="0">
                <a:effectLst/>
                <a:ea typeface="Calibri" panose="020F0502020204030204" pitchFamily="34" charset="0"/>
                <a:cs typeface="Times New Roman" panose="02020603050405020304" pitchFamily="18" charset="0"/>
              </a:rPr>
              <a:t> передбачає врегулювання конфлікту інтересів шляхом: </a:t>
            </a:r>
          </a:p>
          <a:p>
            <a:pPr marL="0" indent="0" algn="just">
              <a:lnSpc>
                <a:spcPct val="120000"/>
              </a:lnSpc>
              <a:spcBef>
                <a:spcPts val="0"/>
              </a:spcBef>
            </a:pPr>
            <a:r>
              <a:rPr lang="uk-UA" sz="5400" dirty="0">
                <a:effectLst/>
                <a:ea typeface="Calibri" panose="020F0502020204030204" pitchFamily="34" charset="0"/>
                <a:cs typeface="Times New Roman" panose="02020603050405020304" pitchFamily="18" charset="0"/>
              </a:rPr>
              <a:t>1) усунення особи від виконання завдання, вчинення дій, прийняття рішення чи участі в його прийнятті в умовах реального чи потенційного конфлікту інтересів; </a:t>
            </a:r>
          </a:p>
          <a:p>
            <a:pPr marL="0" indent="0" algn="just">
              <a:lnSpc>
                <a:spcPct val="120000"/>
              </a:lnSpc>
              <a:spcBef>
                <a:spcPts val="0"/>
              </a:spcBef>
            </a:pPr>
            <a:r>
              <a:rPr lang="uk-UA" sz="5400" dirty="0">
                <a:effectLst/>
                <a:ea typeface="Calibri" panose="020F0502020204030204" pitchFamily="34" charset="0"/>
                <a:cs typeface="Times New Roman" panose="02020603050405020304" pitchFamily="18" charset="0"/>
              </a:rPr>
              <a:t>2) застосування зовнішнього контролю за виконанням особою відповідного завдання, вчиненням нею певних дій чи прийняття рішень; </a:t>
            </a:r>
          </a:p>
          <a:p>
            <a:pPr marL="0" indent="0" algn="just">
              <a:lnSpc>
                <a:spcPct val="120000"/>
              </a:lnSpc>
              <a:spcBef>
                <a:spcPts val="0"/>
              </a:spcBef>
            </a:pPr>
            <a:r>
              <a:rPr lang="uk-UA" sz="5400" dirty="0">
                <a:effectLst/>
                <a:ea typeface="Calibri" panose="020F0502020204030204" pitchFamily="34" charset="0"/>
                <a:cs typeface="Times New Roman" panose="02020603050405020304" pitchFamily="18" charset="0"/>
              </a:rPr>
              <a:t>3) обмеження доступу особи до певної інформації; </a:t>
            </a:r>
          </a:p>
          <a:p>
            <a:pPr marL="0" indent="0" algn="just">
              <a:lnSpc>
                <a:spcPct val="120000"/>
              </a:lnSpc>
              <a:spcBef>
                <a:spcPts val="0"/>
              </a:spcBef>
            </a:pPr>
            <a:r>
              <a:rPr lang="uk-UA" sz="5400" dirty="0">
                <a:effectLst/>
                <a:ea typeface="Calibri" panose="020F0502020204030204" pitchFamily="34" charset="0"/>
                <a:cs typeface="Times New Roman" panose="02020603050405020304" pitchFamily="18" charset="0"/>
              </a:rPr>
              <a:t>4) перегляду обсягу службових повноважень особи; </a:t>
            </a:r>
          </a:p>
          <a:p>
            <a:pPr marL="0" indent="0" algn="just">
              <a:lnSpc>
                <a:spcPct val="120000"/>
              </a:lnSpc>
              <a:spcBef>
                <a:spcPts val="0"/>
              </a:spcBef>
            </a:pPr>
            <a:r>
              <a:rPr lang="uk-UA" sz="5400" dirty="0">
                <a:effectLst/>
                <a:ea typeface="Calibri" panose="020F0502020204030204" pitchFamily="34" charset="0"/>
                <a:cs typeface="Times New Roman" panose="02020603050405020304" pitchFamily="18" charset="0"/>
              </a:rPr>
              <a:t>5) переведення особи на іншу посаду; </a:t>
            </a:r>
          </a:p>
          <a:p>
            <a:pPr marL="0" indent="0" algn="just">
              <a:lnSpc>
                <a:spcPct val="120000"/>
              </a:lnSpc>
              <a:spcBef>
                <a:spcPts val="0"/>
              </a:spcBef>
            </a:pPr>
            <a:r>
              <a:rPr lang="uk-UA" sz="5400" dirty="0">
                <a:effectLst/>
                <a:ea typeface="Calibri" panose="020F0502020204030204" pitchFamily="34" charset="0"/>
                <a:cs typeface="Times New Roman" panose="02020603050405020304" pitchFamily="18" charset="0"/>
              </a:rPr>
              <a:t>6) звільнення особи. </a:t>
            </a:r>
          </a:p>
          <a:p>
            <a:pPr marL="0" indent="0" algn="just">
              <a:lnSpc>
                <a:spcPct val="120000"/>
              </a:lnSpc>
              <a:spcBef>
                <a:spcPts val="600"/>
              </a:spcBef>
            </a:pPr>
            <a:r>
              <a:rPr lang="uk-UA" sz="5400" dirty="0">
                <a:effectLst/>
                <a:ea typeface="Calibri" panose="020F0502020204030204" pitchFamily="34" charset="0"/>
                <a:cs typeface="Times New Roman" panose="02020603050405020304" pitchFamily="18" charset="0"/>
              </a:rPr>
              <a:t>Водночас зазначена стаття зобов’язує особу самостійно вжити заходів щодо врегулювання реального чи потенційного конфлікту інтересів шляхом позбавлення відповідного приватного інтересу з наданням підтверджуючих це документів безпосередньому керівнику або керівнику органу, до повноважень якого належить звільнення/ініціювання звільнення з посади. </a:t>
            </a:r>
          </a:p>
          <a:p>
            <a:endParaRPr lang="uk-UA" dirty="0"/>
          </a:p>
        </p:txBody>
      </p:sp>
    </p:spTree>
    <p:extLst>
      <p:ext uri="{BB962C8B-B14F-4D97-AF65-F5344CB8AC3E}">
        <p14:creationId xmlns:p14="http://schemas.microsoft.com/office/powerpoint/2010/main" val="237564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Экология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4208_TF03098889.potx" id="{6E782BF9-2EAE-4A35-8194-CFD4D75475FE}" vid="{18C159E4-9044-4474-91D5-8A91EED38B47}"/>
    </a:ext>
  </a:extLst>
</a:theme>
</file>

<file path=ppt/theme/theme2.xml><?xml version="1.0" encoding="utf-8"?>
<a:theme xmlns:a="http://schemas.openxmlformats.org/drawingml/2006/main" name="Тема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Учебная фотопрезентация природно-экологической тематики</Template>
  <TotalTime>271</TotalTime>
  <Words>1714</Words>
  <Application>Microsoft Office PowerPoint</Application>
  <PresentationFormat>Широкоэкранный</PresentationFormat>
  <Paragraphs>123</Paragraphs>
  <Slides>12</Slides>
  <Notes>12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Corbel</vt:lpstr>
      <vt:lpstr>Corbel (Заголовки)</vt:lpstr>
      <vt:lpstr>Times New Roman</vt:lpstr>
      <vt:lpstr>Экология 16x9</vt:lpstr>
      <vt:lpstr>Спільний захід із спеціально уповноваженим суб’єктом у сфері протидії корупції щодо запобігання корупції</vt:lpstr>
      <vt:lpstr>ЗАХІД ЩОДО ЗАПОБІГАННЯ КОРУПЦІЇ</vt:lpstr>
      <vt:lpstr>Щодо корупційних ризиків, пов’язаних із здійсненням контрольно-наглядових функцій</vt:lpstr>
      <vt:lpstr>Щодо корупційних ризиків, пов’язаних із здійсненням контрольно-наглядових функцій</vt:lpstr>
      <vt:lpstr>Щодо корупційних ризиків, пов’язаних із використанням державного майна та ресурсів</vt:lpstr>
      <vt:lpstr>Щодо корупційних ризиків, пов’язаних із використанням державного майна та ресурсів</vt:lpstr>
      <vt:lpstr>Щодо застосування антикорупційних обмежень, заборон, а також вимог з дотримання правил етичної поведінки положень Закону України «Про запобігання корупції»</vt:lpstr>
      <vt:lpstr>Щодо застосування антикорупційних обмежень</vt:lpstr>
      <vt:lpstr>Щодо застосування антикорупційних обмежень</vt:lpstr>
      <vt:lpstr>Щодо застосування антикорупційних обмежень</vt:lpstr>
      <vt:lpstr>Щодо застосування антикорупційних обмежень</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Макет заголовка</dc:title>
  <dc:creator>tanya</dc:creator>
  <cp:lastModifiedBy>Ігор Горжій</cp:lastModifiedBy>
  <cp:revision>18</cp:revision>
  <cp:lastPrinted>2024-08-13T14:36:25Z</cp:lastPrinted>
  <dcterms:created xsi:type="dcterms:W3CDTF">2024-08-13T11:05:37Z</dcterms:created>
  <dcterms:modified xsi:type="dcterms:W3CDTF">2024-08-14T11:27:35Z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